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997" r:id="rId2"/>
  </p:sldMasterIdLst>
  <p:notesMasterIdLst>
    <p:notesMasterId r:id="rId29"/>
  </p:notesMasterIdLst>
  <p:handoutMasterIdLst>
    <p:handoutMasterId r:id="rId30"/>
  </p:handoutMasterIdLst>
  <p:sldIdLst>
    <p:sldId id="291" r:id="rId3"/>
    <p:sldId id="342" r:id="rId4"/>
    <p:sldId id="305" r:id="rId5"/>
    <p:sldId id="371" r:id="rId6"/>
    <p:sldId id="319" r:id="rId7"/>
    <p:sldId id="306" r:id="rId8"/>
    <p:sldId id="307" r:id="rId9"/>
    <p:sldId id="334" r:id="rId10"/>
    <p:sldId id="372" r:id="rId11"/>
    <p:sldId id="309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4" r:id="rId21"/>
    <p:sldId id="383" r:id="rId22"/>
    <p:sldId id="386" r:id="rId23"/>
    <p:sldId id="387" r:id="rId24"/>
    <p:sldId id="389" r:id="rId25"/>
    <p:sldId id="311" r:id="rId26"/>
    <p:sldId id="344" r:id="rId27"/>
    <p:sldId id="367" r:id="rId28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fld id="{E574AC39-44E6-425E-AF49-CF7D189F346F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4" name="מציין מיקום כותרת תחתונה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5" name="מציין מיקום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fld id="{6320F472-929B-459B-8D82-2FABCC5B32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fld id="{DF2775BC-6312-42C7-B7C5-EA6783C2D9CA}" type="datetimeFigureOut">
              <a:t>א'/חשון/תש"פ</a:t>
            </a:fld>
            <a:endParaRPr lang="he-IL"/>
          </a:p>
        </p:txBody>
      </p:sp>
      <p:sp>
        <p:nvSpPr>
          <p:cNvPr id="4" name="מציין מיקום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1" anchor="ctr"/>
          <a:lstStyle/>
          <a:p>
            <a:pPr algn="r" rtl="1"/>
            <a:endParaRPr lang="he-IL"/>
          </a:p>
        </p:txBody>
      </p:sp>
      <p:sp>
        <p:nvSpPr>
          <p:cNvPr id="5" name="מציין מיקום הערות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1"/>
          <a:lstStyle/>
          <a:p>
            <a:pPr lvl="0" algn="r" rtl="1"/>
            <a:r>
              <a:rPr lang="he-IL"/>
              <a:t>לחץ כדי לערוך סגנונות טקסט של תבנית בסיס</a:t>
            </a:r>
          </a:p>
          <a:p>
            <a:pPr lvl="1" algn="r" rtl="1"/>
            <a:r>
              <a:rPr lang="he-IL"/>
              <a:t>רמה שניה</a:t>
            </a:r>
          </a:p>
          <a:p>
            <a:pPr lvl="2" algn="r" rtl="1"/>
            <a:r>
              <a:rPr lang="he-IL"/>
              <a:t>רמה שלישית</a:t>
            </a:r>
          </a:p>
          <a:p>
            <a:pPr lvl="3" algn="r" rtl="1"/>
            <a:r>
              <a:rPr lang="he-IL"/>
              <a:t>רמה רביעית</a:t>
            </a:r>
          </a:p>
          <a:p>
            <a:pPr lvl="4" algn="r" rtl="1"/>
            <a:r>
              <a:rPr lang="he-IL"/>
              <a:t>רמה חמישית</a:t>
            </a:r>
          </a:p>
        </p:txBody>
      </p:sp>
      <p:sp>
        <p:nvSpPr>
          <p:cNvPr id="6" name="מציין מיקום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7" name="מציין מיקום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fld id="{67F715A1-4ADC-44E0-9587-804FF39D6B22}" type="slidenum"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BE0CA2-15C7-44CE-B0C8-507B601A4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B07E243-BB79-456F-B6D3-A152072B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523D2F4-2884-4941-8B7F-55205CFA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7A1E471-0A44-46D6-90CC-4787D9E4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A33502-DD7D-479A-8AB5-FD822C0E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89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9C711B-C1A3-4FCD-9BFC-717F78E3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E3F55B3-D0B4-475E-ACD1-F833A2CD7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C7EC394-1B08-40A5-B7AF-9DD72BFF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DCA93A-0F81-4982-9310-FF8DFC60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A3C02-72A2-4397-AD12-9026E2D5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61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0BAE172-69D4-4F2B-9999-B05BBD7B0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1FFB854-337C-47DA-88B4-BF5F118CE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B7BB57-E93E-419C-8A0D-F01A1FEC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א'/חשון/תש"פ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766CBD3-6831-41F7-A5AC-4FCD2012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73BC5C-36AB-4004-9DF0-14491217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041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DC09EF-5540-442B-9CC2-21E4EAFD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5749AF-774A-4B73-8DFB-FE8B0DE3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4F327F-9474-4F76-A213-7BC6313A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D0CF87-09B4-4999-8C49-B4F0CC0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516EB-4C88-4575-BE0A-EBF68F8C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57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8256CD-6716-4282-86A7-4994FE9E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1313452-437D-4F72-A0D6-2876F4C2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DB3F42-C364-443E-A985-0A6D3052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א'/חשון/תש"פ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F8F5FC-30A6-49F3-BCC5-F611870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47716E-C365-4C11-89BB-4803B3AA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42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BED0ED-BB32-4326-9E22-2B3AC03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FF3F0C-DA3F-4680-AD98-B3F1E482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8BBEF5C-BA03-4599-BABE-94988A8EA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EFB515-288E-4F7B-9BC8-48226E27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א'/חשון/תש"פ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5173B1-4744-4231-A0E1-4BFEB2A3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8FAB1AF-6D95-4156-B41C-51A03A07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27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868ECD-730B-4202-B0EE-3E58E46F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7A476C0-3F1D-4151-9C91-C5133965B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08ABD5-2A15-40BB-8646-470BA1A3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47191B1-A247-441B-9EB4-F83C0E538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C77EC1D-6480-4111-8E24-7A2F74BBA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3F67BBD-0D50-47F0-A116-66998050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A10E074-6B94-4C0A-8391-BC1C918F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3403FA3-A108-4C53-8277-DA55FBA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19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65F1EC-BE34-405C-B936-3E5759A8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EDA7145-00DD-4820-BA76-474D10C0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BFA61EB-5718-428D-BAF4-37A4DA13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97DC831-F145-41F6-B51F-5D383F29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537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6B8C486-45D8-491C-98D7-DD2F1C8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E7D3335-15AF-4F8A-A8DC-83272B58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4791B12-3321-4DFC-8CE9-479DCF5E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760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32CAE4-D8B0-4BFB-A77B-6864A3F9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615A1F-4E8D-4F4C-97A0-5F3F1052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846129A-EA65-43B0-A200-3B653648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01206F-2CEF-42B5-9C3F-C9F64751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9E7042-B40F-406C-85FB-DF4C5983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E1D6B51-60C8-4626-99E0-067319C5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899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0C78F3-4BA8-47E9-994F-4E219351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FF2553A-4024-4078-AFD5-DD5702B77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6347E75-9DAA-4268-A2D7-6FA1E77FA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A1D69D-195E-467C-8F00-820C645D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א'/חשון/תש"פ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19E5BF0-ED75-4520-B93F-CBC00684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741C408-A431-47E5-9E56-DD15B63B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977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96B0E3A-2A1A-46FC-BDD1-6B03260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B8D8BF4-B308-4D30-83A3-EE2BF338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F8AA0-82E4-462A-95AA-C60F4D86F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40FF0622-75E4-48B8-A617-5428CA5926CE}" type="datetimeFigureOut">
              <a:rPr lang="he-IL" smtClean="0"/>
              <a:pPr rtl="1"/>
              <a:t>א'/חשון/תש"פ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139115-DE8E-4AEA-A790-753463A4F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E414418-76DB-4770-A306-47D21E826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710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276116"/>
            <a:ext cx="10515600" cy="6463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מה נלמד היום?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3495675" y="3757393"/>
            <a:ext cx="5200650" cy="2028248"/>
          </a:xfrm>
        </p:spPr>
        <p:txBody>
          <a:bodyPr wrap="square">
            <a:spAutoFit/>
          </a:bodyPr>
          <a:lstStyle/>
          <a:p>
            <a:r>
              <a:rPr lang="he-IL" sz="2800" dirty="0"/>
              <a:t>קלט</a:t>
            </a:r>
          </a:p>
          <a:p>
            <a:r>
              <a:rPr lang="he-IL" sz="2800" dirty="0"/>
              <a:t>משתנים - </a:t>
            </a:r>
            <a:r>
              <a:rPr lang="en-US" sz="2800" dirty="0"/>
              <a:t>variables</a:t>
            </a:r>
            <a:endParaRPr lang="he-IL" sz="2800" dirty="0"/>
          </a:p>
          <a:p>
            <a:r>
              <a:rPr lang="he-IL" sz="2800" dirty="0"/>
              <a:t>הדפסת ערך של משתנה</a:t>
            </a:r>
          </a:p>
          <a:p>
            <a:r>
              <a:rPr lang="he-IL" dirty="0"/>
              <a:t>שלבים לפתרון בעיה אלגוריתמית</a:t>
            </a:r>
            <a:endParaRPr lang="en-US" sz="2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3CFFD10-C8BB-4AFE-B0E4-43EB360D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1243745"/>
            <a:ext cx="5200650" cy="1104900"/>
          </a:xfrm>
          <a:prstGeom prst="rect">
            <a:avLst/>
          </a:prstGeom>
        </p:spPr>
      </p:pic>
      <p:sp>
        <p:nvSpPr>
          <p:cNvPr id="3" name="אליפסה 2">
            <a:extLst>
              <a:ext uri="{FF2B5EF4-FFF2-40B4-BE49-F238E27FC236}">
                <a16:creationId xmlns:a16="http://schemas.microsoft.com/office/drawing/2014/main" id="{AA71DCE4-12AB-4D1A-AF0A-E9CB83A5B706}"/>
              </a:ext>
            </a:extLst>
          </p:cNvPr>
          <p:cNvSpPr/>
          <p:nvPr/>
        </p:nvSpPr>
        <p:spPr>
          <a:xfrm>
            <a:off x="3260289" y="1243745"/>
            <a:ext cx="1934307" cy="142435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17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174654"/>
            <a:ext cx="12192000" cy="646331"/>
          </a:xfrm>
        </p:spPr>
        <p:txBody>
          <a:bodyPr vert="horz" wrap="square" lIns="91440" tIns="45720" rIns="91440" bIns="45720" rtlCol="1" anchor="ctr">
            <a:sp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מימוש האלגוריתם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368208" y="956170"/>
            <a:ext cx="11455583" cy="5298886"/>
          </a:xfrm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e-IL" dirty="0"/>
              <a:t> ב #</a:t>
            </a:r>
            <a:r>
              <a:rPr lang="en-US" dirty="0"/>
              <a:t> C </a:t>
            </a:r>
            <a:r>
              <a:rPr lang="he-IL" dirty="0"/>
              <a:t>יש להצהיר על כל משתנה לפני השימוש בו.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dirty="0"/>
              <a:t>ההצהרה נעשית בכתיבת </a:t>
            </a:r>
            <a:r>
              <a:rPr lang="he-IL" b="1" dirty="0">
                <a:solidFill>
                  <a:srgbClr val="0070C0"/>
                </a:solidFill>
              </a:rPr>
              <a:t>טיפוס (</a:t>
            </a:r>
            <a:r>
              <a:rPr lang="en-US" b="1" dirty="0">
                <a:solidFill>
                  <a:srgbClr val="0070C0"/>
                </a:solidFill>
              </a:rPr>
              <a:t>type</a:t>
            </a:r>
            <a:r>
              <a:rPr lang="he-IL" b="1" dirty="0">
                <a:solidFill>
                  <a:srgbClr val="0070C0"/>
                </a:solidFill>
              </a:rPr>
              <a:t>) המשתנה ושמו</a:t>
            </a:r>
            <a:r>
              <a:rPr lang="he-IL" dirty="0"/>
              <a:t> של המשתנה.</a:t>
            </a:r>
          </a:p>
          <a:p>
            <a:pPr marL="0" indent="0">
              <a:lnSpc>
                <a:spcPct val="100000"/>
              </a:lnSpc>
              <a:buNone/>
            </a:pPr>
            <a:endParaRPr lang="he-IL" dirty="0"/>
          </a:p>
          <a:p>
            <a:pPr marL="0" indent="0">
              <a:lnSpc>
                <a:spcPct val="100000"/>
              </a:lnSpc>
              <a:buNone/>
            </a:pPr>
            <a:r>
              <a:rPr lang="he-IL" b="1" dirty="0">
                <a:solidFill>
                  <a:srgbClr val="0070C0"/>
                </a:solidFill>
              </a:rPr>
              <a:t>טיפוס</a:t>
            </a:r>
            <a:r>
              <a:rPr lang="he-IL" dirty="0"/>
              <a:t> (</a:t>
            </a:r>
            <a:r>
              <a:rPr lang="en-US" dirty="0"/>
              <a:t>type</a:t>
            </a:r>
            <a:r>
              <a:rPr lang="he-IL" dirty="0"/>
              <a:t>) הוא סוג של ערכים.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dirty="0"/>
              <a:t>למשל, כל המספרים השלמים הם מטיפוס שלם וכל המספרים הממשיים הם מטיפוס ממשי.</a:t>
            </a:r>
          </a:p>
          <a:p>
            <a:pPr marL="0" indent="0">
              <a:lnSpc>
                <a:spcPct val="100000"/>
              </a:lnSpc>
              <a:buNone/>
            </a:pPr>
            <a:endParaRPr lang="he-IL" dirty="0"/>
          </a:p>
          <a:p>
            <a:pPr marL="0" indent="0">
              <a:lnSpc>
                <a:spcPct val="100000"/>
              </a:lnSpc>
              <a:buNone/>
            </a:pPr>
            <a:r>
              <a:rPr lang="he-IL" dirty="0"/>
              <a:t>כיוון שבחרנו במספרים שלמים, נגדיר כי שני המשתנים הם </a:t>
            </a:r>
            <a:r>
              <a:rPr lang="he-IL" b="1" dirty="0">
                <a:solidFill>
                  <a:srgbClr val="0070C0"/>
                </a:solidFill>
              </a:rPr>
              <a:t>מטיפוס שלם</a:t>
            </a:r>
            <a:r>
              <a:rPr lang="he-IL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he-IL" dirty="0"/>
              <a:t>לצורך כך, נעשה בשימוש במילה </a:t>
            </a:r>
            <a:r>
              <a:rPr lang="en-US" b="1" dirty="0">
                <a:solidFill>
                  <a:srgbClr val="0070C0"/>
                </a:solidFill>
              </a:rPr>
              <a:t>int</a:t>
            </a:r>
            <a:r>
              <a:rPr lang="he-IL" dirty="0"/>
              <a:t> (קיצורה של המילה האנגלית </a:t>
            </a:r>
            <a:r>
              <a:rPr lang="en-US" dirty="0"/>
              <a:t>integer ,</a:t>
            </a:r>
            <a:r>
              <a:rPr lang="he-IL" dirty="0"/>
              <a:t>שמשמעותה מספר שלם)</a:t>
            </a:r>
          </a:p>
        </p:txBody>
      </p:sp>
    </p:spTree>
    <p:extLst>
      <p:ext uri="{BB962C8B-B14F-4D97-AF65-F5344CB8AC3E}">
        <p14:creationId xmlns:p14="http://schemas.microsoft.com/office/powerpoint/2010/main" val="394162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101015"/>
            <a:ext cx="12192000" cy="646331"/>
          </a:xfrm>
        </p:spPr>
        <p:txBody>
          <a:bodyPr vert="horz" wrap="square" lIns="91440" tIns="45720" rIns="91440" bIns="45720" rtlCol="1" anchor="ctr">
            <a:sp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cs typeface="+mn-cs"/>
              </a:rPr>
              <a:t>הגדרה/הצהרה על המשתנים ב #</a:t>
            </a:r>
            <a:r>
              <a:rPr lang="en-US" sz="4000" b="1" dirty="0">
                <a:solidFill>
                  <a:srgbClr val="0070C0"/>
                </a:solidFill>
                <a:cs typeface="+mn-cs"/>
              </a:rPr>
              <a:t>C</a:t>
            </a:r>
            <a:endParaRPr lang="he-IL" sz="4000" b="1" dirty="0">
              <a:solidFill>
                <a:srgbClr val="0070C0"/>
              </a:solidFill>
              <a:cs typeface="+mn-cs"/>
            </a:endParaRPr>
          </a:p>
        </p:txBody>
      </p:sp>
      <p:sp>
        <p:nvSpPr>
          <p:cNvPr id="10" name="מציין מיקום תוכן 3">
            <a:extLst>
              <a:ext uri="{FF2B5EF4-FFF2-40B4-BE49-F238E27FC236}">
                <a16:creationId xmlns:a16="http://schemas.microsoft.com/office/drawing/2014/main" id="{742DDD1C-77F7-4143-A472-0C53844C01F1}"/>
              </a:ext>
            </a:extLst>
          </p:cNvPr>
          <p:cNvSpPr txBox="1">
            <a:spLocks/>
          </p:cNvSpPr>
          <p:nvPr/>
        </p:nvSpPr>
        <p:spPr>
          <a:xfrm>
            <a:off x="3089156" y="1073773"/>
            <a:ext cx="6253530" cy="58029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he-IL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שם משתנה </a:t>
            </a:r>
            <a:r>
              <a:rPr lang="he-IL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טיפוס/סוג המשתנה</a:t>
            </a:r>
            <a:endParaRPr lang="he-IL" sz="3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9BF07-38EA-43CA-923F-3910984CCD6A}"/>
              </a:ext>
            </a:extLst>
          </p:cNvPr>
          <p:cNvSpPr txBox="1"/>
          <p:nvPr/>
        </p:nvSpPr>
        <p:spPr>
          <a:xfrm>
            <a:off x="3089155" y="1959820"/>
            <a:ext cx="6253531" cy="10772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				int</a:t>
            </a:r>
            <a:r>
              <a:rPr lang="en-US" sz="3200" b="1" dirty="0"/>
              <a:t> 	               </a:t>
            </a:r>
            <a:r>
              <a:rPr lang="en-US" sz="3200" b="1" dirty="0">
                <a:solidFill>
                  <a:srgbClr val="00B050"/>
                </a:solidFill>
              </a:rPr>
              <a:t>num1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  <a:p>
            <a:r>
              <a:rPr lang="en-US" sz="3200" b="1" dirty="0">
                <a:solidFill>
                  <a:srgbClr val="0070C0"/>
                </a:solidFill>
              </a:rPr>
              <a:t>				int</a:t>
            </a:r>
            <a:r>
              <a:rPr lang="en-US" sz="3200" b="1" dirty="0"/>
              <a:t> 	               </a:t>
            </a:r>
            <a:r>
              <a:rPr lang="en-US" sz="3200" b="1" dirty="0">
                <a:solidFill>
                  <a:srgbClr val="00B050"/>
                </a:solidFill>
              </a:rPr>
              <a:t>num2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19" name="מציין מיקום תוכן 3">
            <a:extLst>
              <a:ext uri="{FF2B5EF4-FFF2-40B4-BE49-F238E27FC236}">
                <a16:creationId xmlns:a16="http://schemas.microsoft.com/office/drawing/2014/main" id="{057B17CD-3F3C-4012-BF85-AE27856BEE96}"/>
              </a:ext>
            </a:extLst>
          </p:cNvPr>
          <p:cNvSpPr txBox="1">
            <a:spLocks/>
          </p:cNvSpPr>
          <p:nvPr/>
        </p:nvSpPr>
        <p:spPr>
          <a:xfrm>
            <a:off x="423038" y="3484315"/>
            <a:ext cx="11345925" cy="1567609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מכיוון ששני המשתנים הם מאותו הטיפוס (</a:t>
            </a:r>
            <a:r>
              <a:rPr lang="en-US" dirty="0"/>
              <a:t>int</a:t>
            </a:r>
            <a:r>
              <a:rPr lang="he-IL" dirty="0"/>
              <a:t>) ניתן להצהיר עליהם באותה השורה: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e-IL" dirty="0"/>
          </a:p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int</a:t>
            </a:r>
            <a:r>
              <a:rPr lang="en-US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num1</a:t>
            </a:r>
            <a:r>
              <a:rPr lang="en-US" dirty="0"/>
              <a:t>, </a:t>
            </a:r>
            <a:r>
              <a:rPr lang="en-US" sz="3200" b="1" dirty="0">
                <a:solidFill>
                  <a:srgbClr val="00B050"/>
                </a:solidFill>
              </a:rPr>
              <a:t>num2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  <a:endParaRPr lang="he-IL" sz="3200" b="1" dirty="0">
              <a:solidFill>
                <a:srgbClr val="FF0000"/>
              </a:solidFill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E1DBD02B-6C3A-4002-987E-F344F2FB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0" y="4551711"/>
            <a:ext cx="1910261" cy="1894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B34160-1265-484F-AE2D-437FC05138A6}"/>
              </a:ext>
            </a:extLst>
          </p:cNvPr>
          <p:cNvSpPr txBox="1"/>
          <p:nvPr/>
        </p:nvSpPr>
        <p:spPr>
          <a:xfrm>
            <a:off x="419724" y="5761698"/>
            <a:ext cx="1019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F5FD626D-E7B3-444C-8CC4-4CB13432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51" y="4551711"/>
            <a:ext cx="1910261" cy="1894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D99972-8A3B-444F-A052-23F307A4A6E4}"/>
              </a:ext>
            </a:extLst>
          </p:cNvPr>
          <p:cNvSpPr txBox="1"/>
          <p:nvPr/>
        </p:nvSpPr>
        <p:spPr>
          <a:xfrm>
            <a:off x="2287862" y="5761698"/>
            <a:ext cx="132986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5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9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קליטת מספרים ב #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65E24AF-1ED0-4CF0-9A13-001196BC6FFC}"/>
              </a:ext>
            </a:extLst>
          </p:cNvPr>
          <p:cNvSpPr/>
          <p:nvPr/>
        </p:nvSpPr>
        <p:spPr>
          <a:xfrm>
            <a:off x="315104" y="911869"/>
            <a:ext cx="115617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/>
              <a:t>השלב הבא לאחר הכרזת המשתנים </a:t>
            </a:r>
            <a:r>
              <a:rPr lang="en-US" sz="2800" b="1" dirty="0"/>
              <a:t>int num1, num2;</a:t>
            </a:r>
            <a:r>
              <a:rPr lang="he-IL" sz="2800" b="1" dirty="0"/>
              <a:t>, </a:t>
            </a:r>
            <a:r>
              <a:rPr lang="he-IL" sz="2800" dirty="0"/>
              <a:t>הוא לקלוט שני מספרים שלמים.</a:t>
            </a:r>
            <a:endParaRPr lang="en-US" sz="2800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94BE59E-E554-490F-A413-1BD331DD9B62}"/>
              </a:ext>
            </a:extLst>
          </p:cNvPr>
          <p:cNvSpPr/>
          <p:nvPr/>
        </p:nvSpPr>
        <p:spPr>
          <a:xfrm>
            <a:off x="-106513" y="1865976"/>
            <a:ext cx="11983409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he-IL" sz="2800" dirty="0"/>
              <a:t>קליטת מספר </a:t>
            </a:r>
            <a:r>
              <a:rPr lang="he-IL" sz="2800" b="1" dirty="0">
                <a:solidFill>
                  <a:srgbClr val="0070C0"/>
                </a:solidFill>
              </a:rPr>
              <a:t>שלם</a:t>
            </a:r>
            <a:r>
              <a:rPr lang="he-IL" sz="2800" dirty="0"/>
              <a:t> נעשית באמצעות ההוראה:</a:t>
            </a:r>
          </a:p>
          <a:p>
            <a:pPr algn="r" rtl="1"/>
            <a:endParaRPr lang="he-IL" sz="2800" dirty="0"/>
          </a:p>
          <a:p>
            <a:pPr algn="r" rtl="1"/>
            <a:endParaRPr lang="he-IL" sz="2800" dirty="0"/>
          </a:p>
          <a:p>
            <a:pPr algn="r" rtl="1"/>
            <a:r>
              <a:rPr lang="he-IL" sz="2800" dirty="0"/>
              <a:t>הוראה זו קולטת ערך שלם </a:t>
            </a:r>
            <a:r>
              <a:rPr lang="he-IL" sz="2800" b="1" dirty="0">
                <a:solidFill>
                  <a:srgbClr val="0070C0"/>
                </a:solidFill>
              </a:rPr>
              <a:t>ומכניסה</a:t>
            </a:r>
            <a:r>
              <a:rPr lang="he-IL" sz="2800" dirty="0"/>
              <a:t> אותו לתוך המשתנה ששמו כתוב </a:t>
            </a:r>
            <a:r>
              <a:rPr lang="he-IL" sz="2800" b="1" dirty="0">
                <a:solidFill>
                  <a:srgbClr val="0070C0"/>
                </a:solidFill>
              </a:rPr>
              <a:t>בצד שמאל</a:t>
            </a:r>
            <a:r>
              <a:rPr lang="he-IL" sz="2800" dirty="0"/>
              <a:t>.</a:t>
            </a:r>
          </a:p>
          <a:p>
            <a:pPr algn="r" rtl="1"/>
            <a:r>
              <a:rPr lang="he-IL" sz="2800" dirty="0"/>
              <a:t>למעשה, זו הוראה מורכבת למדי, המפעילה כמה פעולות: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הפעולה הראשונה שמופעלת היא 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70C0"/>
                </a:solidFill>
              </a:rPr>
              <a:t>ReadLine</a:t>
            </a:r>
            <a:r>
              <a:rPr lang="en-US" sz="2800" dirty="0"/>
              <a:t> </a:t>
            </a:r>
            <a:r>
              <a:rPr lang="he-IL" sz="2800" dirty="0"/>
              <a:t>של המחלקה </a:t>
            </a:r>
            <a:r>
              <a:rPr lang="en-US" sz="2800" dirty="0"/>
              <a:t>Console</a:t>
            </a:r>
            <a:r>
              <a:rPr lang="he-IL" sz="2800" dirty="0"/>
              <a:t> אשר </a:t>
            </a:r>
            <a:r>
              <a:rPr lang="he-IL" sz="2800" b="1" dirty="0">
                <a:solidFill>
                  <a:srgbClr val="0070C0"/>
                </a:solidFill>
              </a:rPr>
              <a:t>קוראת </a:t>
            </a:r>
          </a:p>
          <a:p>
            <a:pPr lvl="1" algn="r" rtl="1"/>
            <a:r>
              <a:rPr lang="he-IL" sz="2800" dirty="0"/>
              <a:t>שורה מהמקלדת.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השורה הזאת מועברת למחלקה האחראית למספרים השלמים </a:t>
            </a:r>
            <a:r>
              <a:rPr lang="en-US" sz="2800" b="1" dirty="0">
                <a:solidFill>
                  <a:srgbClr val="0070C0"/>
                </a:solidFill>
              </a:rPr>
              <a:t>int</a:t>
            </a:r>
            <a:r>
              <a:rPr lang="he-IL" sz="2800" dirty="0"/>
              <a:t>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800" dirty="0"/>
              <a:t>מחלקה זו בתורה מפעילה על השורה שקיבלה את הפעולה </a:t>
            </a:r>
            <a:r>
              <a:rPr lang="en-US" sz="2800" b="1" dirty="0">
                <a:solidFill>
                  <a:srgbClr val="0070C0"/>
                </a:solidFill>
              </a:rPr>
              <a:t>Parse</a:t>
            </a:r>
            <a:r>
              <a:rPr lang="he-IL" sz="2800" dirty="0"/>
              <a:t>, והיא מפרשת את</a:t>
            </a:r>
          </a:p>
          <a:p>
            <a:pPr lvl="1" algn="r" rtl="1"/>
            <a:r>
              <a:rPr lang="he-IL" sz="2800" dirty="0"/>
              <a:t>רצף הסימנים שנקרא מהמקלדת ו</a:t>
            </a:r>
            <a:r>
              <a:rPr lang="he-IL" sz="2800" b="1" dirty="0">
                <a:solidFill>
                  <a:srgbClr val="0070C0"/>
                </a:solidFill>
              </a:rPr>
              <a:t>מתרגמת</a:t>
            </a:r>
            <a:r>
              <a:rPr lang="he-IL" sz="2800" dirty="0"/>
              <a:t> אותו לערך שלם.  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952BEDE7-404A-41F0-92F7-143168D61970}"/>
              </a:ext>
            </a:extLst>
          </p:cNvPr>
          <p:cNvSpPr/>
          <p:nvPr/>
        </p:nvSpPr>
        <p:spPr>
          <a:xfrm>
            <a:off x="2039441" y="2558473"/>
            <a:ext cx="8113118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שם משתנה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2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609"/>
          </a:xfrm>
        </p:spPr>
        <p:txBody>
          <a:bodyPr vert="horz" lIns="91440" tIns="45720" rIns="91440" bIns="45720" rtlCol="1" anchor="ctr">
            <a:no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כיצד יגיב המחשב כאשר יפגוש את הוראת הקליטה?</a:t>
            </a:r>
          </a:p>
        </p:txBody>
      </p:sp>
      <p:pic>
        <p:nvPicPr>
          <p:cNvPr id="3" name="הקלטת מסך 2">
            <a:hlinkClick r:id="" action="ppaction://media"/>
            <a:extLst>
              <a:ext uri="{FF2B5EF4-FFF2-40B4-BE49-F238E27FC236}">
                <a16:creationId xmlns:a16="http://schemas.microsoft.com/office/drawing/2014/main" id="{C26E93BF-8E40-4FF0-870B-58BFB9541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824" y="832471"/>
            <a:ext cx="11270351" cy="60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2609"/>
          </a:xfrm>
        </p:spPr>
        <p:txBody>
          <a:bodyPr vert="horz" lIns="91440" tIns="45720" rIns="91440" bIns="45720" rtlCol="1" anchor="ctr">
            <a:no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כיצד יגיב המחשב כאשר יפגוש את הוראת הקליטה?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BE1C7E9-F3A0-46DC-B821-320E4C230D8F}"/>
              </a:ext>
            </a:extLst>
          </p:cNvPr>
          <p:cNvSpPr/>
          <p:nvPr/>
        </p:nvSpPr>
        <p:spPr>
          <a:xfrm>
            <a:off x="249836" y="787225"/>
            <a:ext cx="11692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התוכנית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תעצור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 ותחכה לקלט מתאים מהמשתמש. </a:t>
            </a:r>
          </a:p>
          <a:p>
            <a:pPr algn="r" rtl="1"/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נהוג להוסיף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הנחיה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 למשתמש, מעין הדרכה </a:t>
            </a:r>
            <a:r>
              <a:rPr lang="he-IL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מדוע נעצרה 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התוכנית ולמה היא מצפה. </a:t>
            </a:r>
          </a:p>
          <a:p>
            <a:pPr algn="r" rtl="1"/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בעזרת איזו פקודה נוסיף הנחיה כזאת?</a:t>
            </a:r>
          </a:p>
        </p:txBody>
      </p:sp>
      <p:pic>
        <p:nvPicPr>
          <p:cNvPr id="5" name="הקלטת מסך 4">
            <a:hlinkClick r:id="" action="ppaction://media"/>
            <a:extLst>
              <a:ext uri="{FF2B5EF4-FFF2-40B4-BE49-F238E27FC236}">
                <a16:creationId xmlns:a16="http://schemas.microsoft.com/office/drawing/2014/main" id="{741762E1-63FC-435B-B92F-96D96FECF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682" y="2203147"/>
            <a:ext cx="8174636" cy="43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2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מימוש ההוראה הראשונה של האלגוריתם שכתבנו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3B7766D-AE58-41AA-8B1E-826666AA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48" y="1534020"/>
            <a:ext cx="1910261" cy="1894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794B5-5F63-445F-858C-42879C7A1201}"/>
              </a:ext>
            </a:extLst>
          </p:cNvPr>
          <p:cNvSpPr txBox="1"/>
          <p:nvPr/>
        </p:nvSpPr>
        <p:spPr>
          <a:xfrm>
            <a:off x="3837482" y="2744007"/>
            <a:ext cx="1019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E3A2C66-2917-47E3-8A8C-3F23E5F0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41" y="1534020"/>
            <a:ext cx="1910261" cy="189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2A3E5-68E3-4A83-91DE-BF2E33D5955C}"/>
              </a:ext>
            </a:extLst>
          </p:cNvPr>
          <p:cNvSpPr txBox="1"/>
          <p:nvPr/>
        </p:nvSpPr>
        <p:spPr>
          <a:xfrm>
            <a:off x="6560752" y="2744007"/>
            <a:ext cx="132986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19AE7F-0AB4-4F35-8C6C-F3427E85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56" y="959593"/>
            <a:ext cx="8064088" cy="662608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16056CA1-5508-4E82-8174-B8796EA51B50}"/>
              </a:ext>
            </a:extLst>
          </p:cNvPr>
          <p:cNvSpPr/>
          <p:nvPr/>
        </p:nvSpPr>
        <p:spPr>
          <a:xfrm>
            <a:off x="752007" y="3651638"/>
            <a:ext cx="10687987" cy="22467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num1, num2;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"Enter the first number please"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num1 =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"Enter the second number please"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num2 =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07639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מימוש ההוראה השנייה של האלגוריתם שכתבנו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6056CA1-5508-4E82-8174-B8796EA51B50}"/>
              </a:ext>
            </a:extLst>
          </p:cNvPr>
          <p:cNvSpPr/>
          <p:nvPr/>
        </p:nvSpPr>
        <p:spPr>
          <a:xfrm>
            <a:off x="1892509" y="1854664"/>
            <a:ext cx="840698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“The two numbers are:"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D9F97493-C699-425C-A33A-D87D9E157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10" y="959593"/>
            <a:ext cx="9375673" cy="6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מימוש ההוראה השלישית של האלגוריתם שכתבנו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D65D8937-693F-4544-9846-D81A17DF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39" y="1124383"/>
            <a:ext cx="10878318" cy="557545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5D0FBF01-4043-4537-989A-FDC8B6881B91}"/>
              </a:ext>
            </a:extLst>
          </p:cNvPr>
          <p:cNvSpPr/>
          <p:nvPr/>
        </p:nvSpPr>
        <p:spPr>
          <a:xfrm>
            <a:off x="3522744" y="4779510"/>
            <a:ext cx="4986729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(num1);</a:t>
            </a:r>
          </a:p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(num2);</a:t>
            </a:r>
          </a:p>
        </p:txBody>
      </p:sp>
      <p:sp>
        <p:nvSpPr>
          <p:cNvPr id="7" name="מציין מיקום תוכן 3">
            <a:extLst>
              <a:ext uri="{FF2B5EF4-FFF2-40B4-BE49-F238E27FC236}">
                <a16:creationId xmlns:a16="http://schemas.microsoft.com/office/drawing/2014/main" id="{296452BC-4E14-4A85-92DA-A980B2B1BB3C}"/>
              </a:ext>
            </a:extLst>
          </p:cNvPr>
          <p:cNvSpPr txBox="1">
            <a:spLocks/>
          </p:cNvSpPr>
          <p:nvPr/>
        </p:nvSpPr>
        <p:spPr>
          <a:xfrm>
            <a:off x="1725656" y="1861753"/>
            <a:ext cx="9454745" cy="48013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e-IL" dirty="0"/>
              <a:t> כיצד ניתן הוראה ל #</a:t>
            </a:r>
            <a:r>
              <a:rPr lang="en-US" dirty="0"/>
              <a:t>C</a:t>
            </a:r>
            <a:r>
              <a:rPr lang="he-IL" dirty="0"/>
              <a:t> להציג על המסך את ערכי המשתנים?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22F0700-B126-4760-AF85-F57CA370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36" y="2613207"/>
            <a:ext cx="1910261" cy="1894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1B0485-8E24-42F2-BB49-B14AB9C1D5EE}"/>
              </a:ext>
            </a:extLst>
          </p:cNvPr>
          <p:cNvSpPr txBox="1"/>
          <p:nvPr/>
        </p:nvSpPr>
        <p:spPr>
          <a:xfrm>
            <a:off x="3934370" y="3823194"/>
            <a:ext cx="1019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BF8B5E7-38F4-4965-B929-DC4A31AE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29" y="2613207"/>
            <a:ext cx="1910261" cy="189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44F718-9055-424B-BD15-623C1F74D2A0}"/>
              </a:ext>
            </a:extLst>
          </p:cNvPr>
          <p:cNvSpPr txBox="1"/>
          <p:nvPr/>
        </p:nvSpPr>
        <p:spPr>
          <a:xfrm>
            <a:off x="6657640" y="3823194"/>
            <a:ext cx="132986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הצגת ערך של משתנה ב #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he-IL" sz="4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5D0FBF01-4043-4537-989A-FDC8B6881B91}"/>
              </a:ext>
            </a:extLst>
          </p:cNvPr>
          <p:cNvSpPr/>
          <p:nvPr/>
        </p:nvSpPr>
        <p:spPr>
          <a:xfrm>
            <a:off x="3107961" y="3429000"/>
            <a:ext cx="5976079" cy="5232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e-IL" sz="2800" dirty="0">
                <a:solidFill>
                  <a:srgbClr val="000000"/>
                </a:solidFill>
                <a:latin typeface="Consolas" panose="020B0609020204030204" pitchFamily="49" charset="0"/>
              </a:rPr>
              <a:t>שם המשתנה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22F0700-B126-4760-AF85-F57CA370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870" y="952915"/>
            <a:ext cx="1910261" cy="18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A745C596-9CC3-4C68-BB5D-EB13F39A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91" y="1126234"/>
            <a:ext cx="6742240" cy="490163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96205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התוכנית השלמה כולל תיעוד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19AE7F-0AB4-4F35-8C6C-F3427E85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79" y="675859"/>
            <a:ext cx="5799052" cy="476495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16056CA1-5508-4E82-8174-B8796EA51B50}"/>
              </a:ext>
            </a:extLst>
          </p:cNvPr>
          <p:cNvSpPr/>
          <p:nvPr/>
        </p:nvSpPr>
        <p:spPr>
          <a:xfrm>
            <a:off x="2066769" y="2183741"/>
            <a:ext cx="8058462" cy="44012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endParaRPr lang="he-IL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e-IL" sz="2000" dirty="0">
                <a:solidFill>
                  <a:srgbClr val="008000"/>
                </a:solidFill>
                <a:latin typeface="Consolas" panose="020B0609020204030204" pitchFamily="49" charset="0"/>
              </a:rPr>
              <a:t>        התוכנית קולטת שני מספרים שלמים ומציגה את ערכם כפלט</a:t>
            </a:r>
          </a:p>
          <a:p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he-I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he-I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num1, num2;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"Enter the first number please"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num1 =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"Enter the second number please"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	num2 = 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"The two numbers are: 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(num1);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(num2);</a:t>
            </a:r>
          </a:p>
          <a:p>
            <a:r>
              <a:rPr lang="he-IL" sz="20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endParaRPr lang="he-IL" sz="2000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49C5040C-E5AB-42CA-94D4-64BC3722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35" y="1673343"/>
            <a:ext cx="7822823" cy="4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167701"/>
            <a:ext cx="10972800" cy="70173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he-IL" b="1" dirty="0">
                <a:solidFill>
                  <a:srgbClr val="0070C0"/>
                </a:solidFill>
                <a:latin typeface="Calibri" pitchFamily="34" charset="0"/>
                <a:cs typeface="Arial" pitchFamily="34" charset="0"/>
              </a:rPr>
              <a:t>דוגמאות של קליטת נתונים ואמצעי קלט שונים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667000"/>
            <a:ext cx="10018712" cy="3124200"/>
          </a:xfrm>
        </p:spPr>
        <p:txBody>
          <a:bodyPr>
            <a:noAutofit/>
          </a:bodyPr>
          <a:lstStyle/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marL="0" indent="0" algn="just">
              <a:buNone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  <a:p>
            <a:pPr algn="just">
              <a:buFont typeface="Wingdings 3" panose="05040102010807070707" pitchFamily="18" charset="2"/>
              <a:buChar char="t"/>
            </a:pPr>
            <a:endParaRPr lang="he-IL" sz="2000" dirty="0"/>
          </a:p>
        </p:txBody>
      </p:sp>
      <p:pic>
        <p:nvPicPr>
          <p:cNvPr id="1026" name="Picture 2" descr="https://images1.calcalist.co.il/PicServer2/20122005/586540/5_l.jpg">
            <a:extLst>
              <a:ext uri="{FF2B5EF4-FFF2-40B4-BE49-F238E27FC236}">
                <a16:creationId xmlns:a16="http://schemas.microsoft.com/office/drawing/2014/main" id="{31C07CD0-EA67-4E71-861A-0C4D45DC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35" y="814384"/>
            <a:ext cx="4207765" cy="275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A4C2AD8-5FC8-4CF3-AC8B-2509CCD9C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" y="3801371"/>
            <a:ext cx="3692570" cy="289490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D88B5B1-EE69-4ED5-BBEB-AA9154A7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35" y="944651"/>
            <a:ext cx="4651130" cy="258454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52" name="Picture 4" descr="https://encrypted-tbn0.gstatic.com/images?q=tbn:ANd9GcR-bJ8kBegWRwWLwk4-mFHnEoYSGwG0FZSMO8izPBD3chcq1hkK7A">
            <a:extLst>
              <a:ext uri="{FF2B5EF4-FFF2-40B4-BE49-F238E27FC236}">
                <a16:creationId xmlns:a16="http://schemas.microsoft.com/office/drawing/2014/main" id="{7953C3F8-4E46-43B1-8669-98EF28BC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945" y="3805642"/>
            <a:ext cx="4016121" cy="28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54009B-F13C-445A-88FB-8D9256AF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492" y="1859137"/>
            <a:ext cx="2246312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A745C596-9CC3-4C68-BB5D-EB13F39A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91" y="1126234"/>
            <a:ext cx="6742240" cy="490163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96205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הרצת התוכנית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E19AE7F-0AB4-4F35-8C6C-F3427E85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79" y="675859"/>
            <a:ext cx="5799052" cy="47649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9C5040C-E5AB-42CA-94D4-64BC3722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35" y="1673343"/>
            <a:ext cx="7822823" cy="400942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F0B0D11D-2949-4A60-AE04-E940AEA92EBA}"/>
              </a:ext>
            </a:extLst>
          </p:cNvPr>
          <p:cNvSpPr/>
          <p:nvPr/>
        </p:nvSpPr>
        <p:spPr>
          <a:xfrm>
            <a:off x="6859042" y="2858154"/>
            <a:ext cx="5036590" cy="31085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Enter the first number please</a:t>
            </a:r>
          </a:p>
          <a:p>
            <a:r>
              <a:rPr lang="en-US" sz="2800" dirty="0">
                <a:solidFill>
                  <a:schemeClr val="bg1"/>
                </a:solidFill>
              </a:rPr>
              <a:t>12</a:t>
            </a:r>
          </a:p>
          <a:p>
            <a:r>
              <a:rPr lang="en-US" sz="2800" dirty="0">
                <a:solidFill>
                  <a:schemeClr val="bg1"/>
                </a:solidFill>
              </a:rPr>
              <a:t>Enter the second number please</a:t>
            </a:r>
          </a:p>
          <a:p>
            <a:r>
              <a:rPr lang="en-US" sz="2800" dirty="0">
                <a:solidFill>
                  <a:schemeClr val="bg1"/>
                </a:solidFill>
              </a:rPr>
              <a:t>34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The two numbers are:</a:t>
            </a:r>
          </a:p>
          <a:p>
            <a:r>
              <a:rPr lang="en-US" sz="2800" dirty="0">
                <a:solidFill>
                  <a:schemeClr val="bg1"/>
                </a:solidFill>
              </a:rPr>
              <a:t>12</a:t>
            </a:r>
          </a:p>
          <a:p>
            <a:r>
              <a:rPr lang="en-US" sz="2800" dirty="0">
                <a:solidFill>
                  <a:schemeClr val="bg1"/>
                </a:solidFill>
              </a:rPr>
              <a:t>34</a:t>
            </a:r>
            <a:endParaRPr lang="he-IL" sz="2800" dirty="0">
              <a:solidFill>
                <a:schemeClr val="bg1"/>
              </a:solidFill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E66B95C-F0DC-488B-A654-8C697E0A872C}"/>
              </a:ext>
            </a:extLst>
          </p:cNvPr>
          <p:cNvSpPr/>
          <p:nvPr/>
        </p:nvSpPr>
        <p:spPr>
          <a:xfrm>
            <a:off x="159169" y="2642711"/>
            <a:ext cx="6447644" cy="35394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התוכנית קולטת שני מספרים שלמים ומציגה את ערכם כפלט</a:t>
            </a:r>
          </a:p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*/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he-I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num1, num2;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"Enter the first number please"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num1 =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"Enter the second number please"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num2 =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"The two numbers are: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(num1);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(num2);</a:t>
            </a:r>
          </a:p>
          <a:p>
            <a:r>
              <a:rPr lang="he-I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05318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 fontScale="90000"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מתרחש במוח ובזיכרון המחשב כאשר מריצים את התוכנית?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E66B95C-F0DC-488B-A654-8C697E0A872C}"/>
              </a:ext>
            </a:extLst>
          </p:cNvPr>
          <p:cNvSpPr/>
          <p:nvPr/>
        </p:nvSpPr>
        <p:spPr>
          <a:xfrm>
            <a:off x="2872178" y="1265445"/>
            <a:ext cx="6447644" cy="32932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</a:p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התוכנית קולטת שני מספרים שלמים ומציגה את ערכם כפלט</a:t>
            </a:r>
          </a:p>
          <a:p>
            <a:r>
              <a:rPr lang="he-IL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*/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he-I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num1, num2;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"Enter the first number please"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num1 =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"Enter the second number please"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num2 =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"The two numbers are: 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(num1);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(num2);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184404" y="675859"/>
            <a:ext cx="11823191" cy="48013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/>
              <a:t>נעקוב שוב אחרי ביצוע התוכנית אך הפעם נתמקד </a:t>
            </a:r>
            <a:r>
              <a:rPr lang="he-IL" b="1" dirty="0">
                <a:solidFill>
                  <a:srgbClr val="0070C0"/>
                </a:solidFill>
              </a:rPr>
              <a:t>בזיכרון</a:t>
            </a:r>
            <a:r>
              <a:rPr lang="he-IL" dirty="0"/>
              <a:t>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7BA5589-8DF7-48A0-BA38-AE1A71DE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5" y="4976734"/>
            <a:ext cx="1530584" cy="1518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C6C416-93D0-4038-B3E5-CC44C36CF4DB}"/>
              </a:ext>
            </a:extLst>
          </p:cNvPr>
          <p:cNvSpPr txBox="1"/>
          <p:nvPr/>
        </p:nvSpPr>
        <p:spPr>
          <a:xfrm>
            <a:off x="431139" y="5889605"/>
            <a:ext cx="81347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5883FBF-2724-4946-8BAE-8B236FA0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55" y="4953922"/>
            <a:ext cx="1530584" cy="1518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B132D4-8618-40A1-A2C3-E77F777287AC}"/>
              </a:ext>
            </a:extLst>
          </p:cNvPr>
          <p:cNvSpPr txBox="1"/>
          <p:nvPr/>
        </p:nvSpPr>
        <p:spPr>
          <a:xfrm>
            <a:off x="1960866" y="5866793"/>
            <a:ext cx="7580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BDCD2-B57F-4A47-8D1A-6D69ABCB10CB}"/>
              </a:ext>
            </a:extLst>
          </p:cNvPr>
          <p:cNvSpPr txBox="1"/>
          <p:nvPr/>
        </p:nvSpPr>
        <p:spPr>
          <a:xfrm>
            <a:off x="581078" y="4635598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2D03D-C272-4B71-A251-6CF84211C338}"/>
              </a:ext>
            </a:extLst>
          </p:cNvPr>
          <p:cNvSpPr txBox="1"/>
          <p:nvPr/>
        </p:nvSpPr>
        <p:spPr>
          <a:xfrm>
            <a:off x="2163405" y="4635598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5AF4D326-3D3F-4919-9E6F-0E597CA75C61}"/>
              </a:ext>
            </a:extLst>
          </p:cNvPr>
          <p:cNvSpPr/>
          <p:nvPr/>
        </p:nvSpPr>
        <p:spPr>
          <a:xfrm>
            <a:off x="4257206" y="4668109"/>
            <a:ext cx="3677588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Enter the first number please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</a:t>
            </a:r>
          </a:p>
          <a:p>
            <a:r>
              <a:rPr lang="en-US" sz="2000" dirty="0">
                <a:solidFill>
                  <a:schemeClr val="bg1"/>
                </a:solidFill>
              </a:rPr>
              <a:t>Enter the second number please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34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FA9A-1209-42E4-BC64-20DE0451869F}"/>
              </a:ext>
            </a:extLst>
          </p:cNvPr>
          <p:cNvSpPr txBox="1"/>
          <p:nvPr/>
        </p:nvSpPr>
        <p:spPr>
          <a:xfrm>
            <a:off x="591555" y="4635598"/>
            <a:ext cx="705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12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118252-9CFF-4736-B25B-6B1EFF60CC10}"/>
              </a:ext>
            </a:extLst>
          </p:cNvPr>
          <p:cNvSpPr txBox="1"/>
          <p:nvPr/>
        </p:nvSpPr>
        <p:spPr>
          <a:xfrm>
            <a:off x="2156191" y="4640847"/>
            <a:ext cx="705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34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79B89DC8-58F4-46C8-AEA6-4261D09F6264}"/>
              </a:ext>
            </a:extLst>
          </p:cNvPr>
          <p:cNvSpPr/>
          <p:nvPr/>
        </p:nvSpPr>
        <p:spPr>
          <a:xfrm>
            <a:off x="4257206" y="5921425"/>
            <a:ext cx="3677588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two numbers are: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12</a:t>
            </a:r>
          </a:p>
          <a:p>
            <a:r>
              <a:rPr lang="en-US" sz="2000" dirty="0">
                <a:solidFill>
                  <a:schemeClr val="bg1"/>
                </a:solidFill>
              </a:rPr>
              <a:t>34</a:t>
            </a:r>
            <a:endParaRPr lang="he-IL" sz="2000" dirty="0">
              <a:solidFill>
                <a:schemeClr val="bg1"/>
              </a:solidFill>
            </a:endParaRPr>
          </a:p>
        </p:txBody>
      </p:sp>
      <p:sp>
        <p:nvSpPr>
          <p:cNvPr id="22" name="מציין מיקום תוכן 3">
            <a:extLst>
              <a:ext uri="{FF2B5EF4-FFF2-40B4-BE49-F238E27FC236}">
                <a16:creationId xmlns:a16="http://schemas.microsoft.com/office/drawing/2014/main" id="{B728AAA8-3E5D-45F4-B7F5-23BF0AC688D3}"/>
              </a:ext>
            </a:extLst>
          </p:cNvPr>
          <p:cNvSpPr txBox="1">
            <a:spLocks/>
          </p:cNvSpPr>
          <p:nvPr/>
        </p:nvSpPr>
        <p:spPr>
          <a:xfrm>
            <a:off x="8308235" y="4981983"/>
            <a:ext cx="3677588" cy="1255728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b="1" dirty="0">
                <a:solidFill>
                  <a:srgbClr val="0070C0"/>
                </a:solidFill>
              </a:rPr>
              <a:t>אין</a:t>
            </a:r>
            <a:r>
              <a:rPr lang="he-IL" dirty="0"/>
              <a:t> לפעולת הפלט כל </a:t>
            </a:r>
            <a:r>
              <a:rPr lang="he-IL" b="1" dirty="0">
                <a:solidFill>
                  <a:srgbClr val="0070C0"/>
                </a:solidFill>
              </a:rPr>
              <a:t>השפעה</a:t>
            </a:r>
            <a:r>
              <a:rPr lang="he-IL" dirty="0"/>
              <a:t> על ערכם של המשתנים.</a:t>
            </a:r>
          </a:p>
        </p:txBody>
      </p:sp>
    </p:spTree>
    <p:extLst>
      <p:ext uri="{BB962C8B-B14F-4D97-AF65-F5344CB8AC3E}">
        <p14:creationId xmlns:p14="http://schemas.microsoft.com/office/powerpoint/2010/main" val="130220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  <p:bldP spid="11" grpId="0"/>
      <p:bldP spid="15" grpId="0"/>
      <p:bldP spid="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מה קורה למשתנים כאשר הרצת התוכנית מסתיימת?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184404" y="675859"/>
            <a:ext cx="11823191" cy="435196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/>
              <a:t>בתום ביצוע ההוראה האחרונה בתוכנית </a:t>
            </a:r>
            <a:r>
              <a:rPr lang="he-IL" b="1" dirty="0">
                <a:solidFill>
                  <a:srgbClr val="0070C0"/>
                </a:solidFill>
              </a:rPr>
              <a:t>"ישוחררו"</a:t>
            </a:r>
            <a:r>
              <a:rPr lang="he-IL" dirty="0"/>
              <a:t> תאי הזיכרון שהוקצו בתחילת הרצת התוכנית.</a:t>
            </a:r>
          </a:p>
          <a:p>
            <a:pPr marL="0" indent="0">
              <a:buNone/>
            </a:pPr>
            <a:r>
              <a:rPr lang="he-IL" dirty="0"/>
              <a:t>כלומר תאי זיכרון אלה </a:t>
            </a:r>
            <a:r>
              <a:rPr lang="he-IL" b="1" dirty="0">
                <a:solidFill>
                  <a:srgbClr val="0070C0"/>
                </a:solidFill>
              </a:rPr>
              <a:t>כבר לא שייכים לתוכנית </a:t>
            </a:r>
            <a:r>
              <a:rPr lang="he-IL" dirty="0"/>
              <a:t>ואסור לה להשתמש בהם יותר.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אם </a:t>
            </a:r>
            <a:r>
              <a:rPr lang="he-IL" b="1" dirty="0">
                <a:solidFill>
                  <a:srgbClr val="0070C0"/>
                </a:solidFill>
              </a:rPr>
              <a:t>נריץ שוב </a:t>
            </a:r>
            <a:r>
              <a:rPr lang="he-IL" dirty="0"/>
              <a:t>את התוכנית, </a:t>
            </a:r>
            <a:r>
              <a:rPr lang="he-IL" b="1" dirty="0">
                <a:solidFill>
                  <a:srgbClr val="0070C0"/>
                </a:solidFill>
              </a:rPr>
              <a:t>יוקצו שוב </a:t>
            </a:r>
            <a:r>
              <a:rPr lang="he-IL" dirty="0"/>
              <a:t>תאי זיכרון, ואלה אינם בהכרח אותם תאי הזיכרון שהוקצו בהרצה הקודמת. 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7BA5589-8DF7-48A0-BA38-AE1A71DE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02" y="2518346"/>
            <a:ext cx="1530584" cy="1518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C6C416-93D0-4038-B3E5-CC44C36CF4DB}"/>
              </a:ext>
            </a:extLst>
          </p:cNvPr>
          <p:cNvSpPr txBox="1"/>
          <p:nvPr/>
        </p:nvSpPr>
        <p:spPr>
          <a:xfrm>
            <a:off x="6532136" y="3431217"/>
            <a:ext cx="81347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5883FBF-2724-4946-8BAE-8B236FA0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52" y="2495534"/>
            <a:ext cx="1530584" cy="1518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B132D4-8618-40A1-A2C3-E77F777287AC}"/>
              </a:ext>
            </a:extLst>
          </p:cNvPr>
          <p:cNvSpPr txBox="1"/>
          <p:nvPr/>
        </p:nvSpPr>
        <p:spPr>
          <a:xfrm>
            <a:off x="8061863" y="3408405"/>
            <a:ext cx="7580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BDCD2-B57F-4A47-8D1A-6D69ABCB10CB}"/>
              </a:ext>
            </a:extLst>
          </p:cNvPr>
          <p:cNvSpPr txBox="1"/>
          <p:nvPr/>
        </p:nvSpPr>
        <p:spPr>
          <a:xfrm>
            <a:off x="6682075" y="2177210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2D03D-C272-4B71-A251-6CF84211C338}"/>
              </a:ext>
            </a:extLst>
          </p:cNvPr>
          <p:cNvSpPr txBox="1"/>
          <p:nvPr/>
        </p:nvSpPr>
        <p:spPr>
          <a:xfrm>
            <a:off x="8264402" y="2177210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FA9A-1209-42E4-BC64-20DE0451869F}"/>
              </a:ext>
            </a:extLst>
          </p:cNvPr>
          <p:cNvSpPr txBox="1"/>
          <p:nvPr/>
        </p:nvSpPr>
        <p:spPr>
          <a:xfrm>
            <a:off x="6692552" y="2177210"/>
            <a:ext cx="705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12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118252-9CFF-4736-B25B-6B1EFF60CC10}"/>
              </a:ext>
            </a:extLst>
          </p:cNvPr>
          <p:cNvSpPr txBox="1"/>
          <p:nvPr/>
        </p:nvSpPr>
        <p:spPr>
          <a:xfrm>
            <a:off x="8257188" y="2182459"/>
            <a:ext cx="70580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34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3" name="תרשים זרימה: צומת מסכם 2">
            <a:extLst>
              <a:ext uri="{FF2B5EF4-FFF2-40B4-BE49-F238E27FC236}">
                <a16:creationId xmlns:a16="http://schemas.microsoft.com/office/drawing/2014/main" id="{D2F6AD97-F865-4302-9AC1-286E0971C869}"/>
              </a:ext>
            </a:extLst>
          </p:cNvPr>
          <p:cNvSpPr/>
          <p:nvPr/>
        </p:nvSpPr>
        <p:spPr>
          <a:xfrm>
            <a:off x="6285402" y="2177210"/>
            <a:ext cx="3338284" cy="1836664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p:graphicFrame>
        <p:nvGraphicFramePr>
          <p:cNvPr id="17" name="מציין מיקום תוכן 5">
            <a:extLst>
              <a:ext uri="{FF2B5EF4-FFF2-40B4-BE49-F238E27FC236}">
                <a16:creationId xmlns:a16="http://schemas.microsoft.com/office/drawing/2014/main" id="{8677579F-A04F-4E79-A9B1-6F989CA965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92691722"/>
              </p:ext>
            </p:extLst>
          </p:nvPr>
        </p:nvGraphicFramePr>
        <p:xfrm>
          <a:off x="2086516" y="2023257"/>
          <a:ext cx="3703440" cy="2144569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722194">
                  <a:extLst>
                    <a:ext uri="{9D8B030D-6E8A-4147-A177-3AD203B41FA5}">
                      <a16:colId xmlns:a16="http://schemas.microsoft.com/office/drawing/2014/main" val="2857839415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1216315543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1977116323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2493805955"/>
                    </a:ext>
                  </a:extLst>
                </a:gridCol>
                <a:gridCol w="722194">
                  <a:extLst>
                    <a:ext uri="{9D8B030D-6E8A-4147-A177-3AD203B41FA5}">
                      <a16:colId xmlns:a16="http://schemas.microsoft.com/office/drawing/2014/main" val="4019043386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973063421"/>
                    </a:ext>
                  </a:extLst>
                </a:gridCol>
              </a:tblGrid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53939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num1</a:t>
                      </a:r>
                      <a:endParaRPr lang="he-IL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566009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91636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52490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dirty="0"/>
                        <a:t>num2</a:t>
                      </a:r>
                      <a:endParaRPr lang="he-IL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06912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78465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34417"/>
                  </a:ext>
                </a:extLst>
              </a:tr>
            </a:tbl>
          </a:graphicData>
        </a:graphic>
      </p:graphicFrame>
      <p:sp>
        <p:nvSpPr>
          <p:cNvPr id="23" name="תרשים זרימה: צומת מסכם 22">
            <a:extLst>
              <a:ext uri="{FF2B5EF4-FFF2-40B4-BE49-F238E27FC236}">
                <a16:creationId xmlns:a16="http://schemas.microsoft.com/office/drawing/2014/main" id="{64DFD9CE-F522-4053-8D91-44EB2B0EB041}"/>
              </a:ext>
            </a:extLst>
          </p:cNvPr>
          <p:cNvSpPr/>
          <p:nvPr/>
        </p:nvSpPr>
        <p:spPr>
          <a:xfrm>
            <a:off x="2804164" y="3254704"/>
            <a:ext cx="555459" cy="263407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p:sp>
        <p:nvSpPr>
          <p:cNvPr id="24" name="תרשים זרימה: צומת מסכם 23">
            <a:extLst>
              <a:ext uri="{FF2B5EF4-FFF2-40B4-BE49-F238E27FC236}">
                <a16:creationId xmlns:a16="http://schemas.microsoft.com/office/drawing/2014/main" id="{1B18D20F-0BB8-4BC7-8F52-BC0043493087}"/>
              </a:ext>
            </a:extLst>
          </p:cNvPr>
          <p:cNvSpPr/>
          <p:nvPr/>
        </p:nvSpPr>
        <p:spPr>
          <a:xfrm>
            <a:off x="5133167" y="2384060"/>
            <a:ext cx="555459" cy="263407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44226BA2-97F3-45E4-9553-196A6517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02" y="5339660"/>
            <a:ext cx="1530584" cy="1518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169011-EAE0-44E6-9D2C-FAE092D9DD59}"/>
              </a:ext>
            </a:extLst>
          </p:cNvPr>
          <p:cNvSpPr txBox="1"/>
          <p:nvPr/>
        </p:nvSpPr>
        <p:spPr>
          <a:xfrm>
            <a:off x="6532136" y="6252531"/>
            <a:ext cx="813472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263082AD-405B-4FB5-A947-DFECA602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252" y="5316848"/>
            <a:ext cx="1530584" cy="1518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EE2091-A2DD-4CB3-AF4E-8185B231C937}"/>
              </a:ext>
            </a:extLst>
          </p:cNvPr>
          <p:cNvSpPr txBox="1"/>
          <p:nvPr/>
        </p:nvSpPr>
        <p:spPr>
          <a:xfrm>
            <a:off x="8061863" y="6229719"/>
            <a:ext cx="7580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070D97-9B48-4C9C-8C81-DA7AFF01C451}"/>
              </a:ext>
            </a:extLst>
          </p:cNvPr>
          <p:cNvSpPr txBox="1"/>
          <p:nvPr/>
        </p:nvSpPr>
        <p:spPr>
          <a:xfrm>
            <a:off x="6682075" y="4998524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8D74C1-41FD-448E-B0A3-EA21AAD7A252}"/>
              </a:ext>
            </a:extLst>
          </p:cNvPr>
          <p:cNvSpPr txBox="1"/>
          <p:nvPr/>
        </p:nvSpPr>
        <p:spPr>
          <a:xfrm>
            <a:off x="8264402" y="4998524"/>
            <a:ext cx="705807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?</a:t>
            </a:r>
            <a:endParaRPr lang="he-IL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34" name="מציין מיקום תוכן 5">
            <a:extLst>
              <a:ext uri="{FF2B5EF4-FFF2-40B4-BE49-F238E27FC236}">
                <a16:creationId xmlns:a16="http://schemas.microsoft.com/office/drawing/2014/main" id="{CCBCDE5E-F3BF-43E3-8B27-8FCE0879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751564"/>
              </p:ext>
            </p:extLst>
          </p:nvPr>
        </p:nvGraphicFramePr>
        <p:xfrm>
          <a:off x="1991477" y="4690619"/>
          <a:ext cx="3734766" cy="2144569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580662">
                  <a:extLst>
                    <a:ext uri="{9D8B030D-6E8A-4147-A177-3AD203B41FA5}">
                      <a16:colId xmlns:a16="http://schemas.microsoft.com/office/drawing/2014/main" val="2857839415"/>
                    </a:ext>
                  </a:extLst>
                </a:gridCol>
                <a:gridCol w="651192">
                  <a:extLst>
                    <a:ext uri="{9D8B030D-6E8A-4147-A177-3AD203B41FA5}">
                      <a16:colId xmlns:a16="http://schemas.microsoft.com/office/drawing/2014/main" val="1216315543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1977116323"/>
                    </a:ext>
                  </a:extLst>
                </a:gridCol>
                <a:gridCol w="651192">
                  <a:extLst>
                    <a:ext uri="{9D8B030D-6E8A-4147-A177-3AD203B41FA5}">
                      <a16:colId xmlns:a16="http://schemas.microsoft.com/office/drawing/2014/main" val="2493805955"/>
                    </a:ext>
                  </a:extLst>
                </a:gridCol>
                <a:gridCol w="722194">
                  <a:extLst>
                    <a:ext uri="{9D8B030D-6E8A-4147-A177-3AD203B41FA5}">
                      <a16:colId xmlns:a16="http://schemas.microsoft.com/office/drawing/2014/main" val="4019043386"/>
                    </a:ext>
                  </a:extLst>
                </a:gridCol>
                <a:gridCol w="564763">
                  <a:extLst>
                    <a:ext uri="{9D8B030D-6E8A-4147-A177-3AD203B41FA5}">
                      <a16:colId xmlns:a16="http://schemas.microsoft.com/office/drawing/2014/main" val="973063421"/>
                    </a:ext>
                  </a:extLst>
                </a:gridCol>
              </a:tblGrid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53939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num1</a:t>
                      </a:r>
                      <a:endParaRPr lang="he-IL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566009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num2</a:t>
                      </a:r>
                      <a:endParaRPr lang="he-IL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91636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52490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06912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78465"/>
                  </a:ext>
                </a:extLst>
              </a:tr>
              <a:tr h="306367"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34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22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p"/>
      <p:bldP spid="11" grpId="0"/>
      <p:bldP spid="15" grpId="0"/>
      <p:bldP spid="5" grpId="0" animBg="1"/>
      <p:bldP spid="16" grpId="0" animBg="1"/>
      <p:bldP spid="19" grpId="0" animBg="1"/>
      <p:bldP spid="20" grpId="0" animBg="1"/>
      <p:bldP spid="3" grpId="0" animBg="1"/>
      <p:bldP spid="23" grpId="0" animBg="1"/>
      <p:bldP spid="24" grpId="0" animBg="1"/>
      <p:bldP spid="26" grpId="0"/>
      <p:bldP spid="28" grpId="0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סיכום שלבים לפתרון בעיה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184404" y="675859"/>
            <a:ext cx="11823191" cy="5384038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/>
              <a:t>פיתוח ויישום אלגוריתם לפתרון בעיה נתונה יעשה תמיד על פי השלבים הבאים:</a:t>
            </a:r>
          </a:p>
          <a:p>
            <a:pPr marL="0" indent="0">
              <a:buNone/>
            </a:pPr>
            <a:r>
              <a:rPr lang="he-IL" dirty="0"/>
              <a:t>1 .בחינת </a:t>
            </a:r>
            <a:r>
              <a:rPr lang="he-IL" b="1" dirty="0">
                <a:solidFill>
                  <a:srgbClr val="0070C0"/>
                </a:solidFill>
              </a:rPr>
              <a:t>דוגמאות קלט </a:t>
            </a:r>
            <a:r>
              <a:rPr lang="he-IL" dirty="0"/>
              <a:t>שונות והבנת הקשר הדרוש בין הקלט לפלט. </a:t>
            </a:r>
          </a:p>
          <a:p>
            <a:pPr marL="0" indent="0">
              <a:buNone/>
            </a:pPr>
            <a:r>
              <a:rPr lang="he-IL" dirty="0"/>
              <a:t>2 .חלוקת המשימה </a:t>
            </a:r>
            <a:r>
              <a:rPr lang="he-IL" b="1" dirty="0">
                <a:solidFill>
                  <a:srgbClr val="0070C0"/>
                </a:solidFill>
              </a:rPr>
              <a:t>לתת-משימות</a:t>
            </a:r>
            <a:r>
              <a:rPr lang="he-IL" dirty="0"/>
              <a:t>. </a:t>
            </a:r>
          </a:p>
          <a:p>
            <a:pPr marL="0" indent="0">
              <a:buNone/>
            </a:pPr>
            <a:r>
              <a:rPr lang="he-IL" dirty="0"/>
              <a:t>3 .בחירת </a:t>
            </a:r>
            <a:r>
              <a:rPr lang="he-IL" b="1" dirty="0">
                <a:solidFill>
                  <a:srgbClr val="0070C0"/>
                </a:solidFill>
              </a:rPr>
              <a:t>משתנים</a:t>
            </a:r>
            <a:r>
              <a:rPr lang="he-IL" dirty="0"/>
              <a:t> – תפקיד, שם וטיפוס לכל משתנה. </a:t>
            </a:r>
          </a:p>
          <a:p>
            <a:pPr marL="0" indent="0">
              <a:buNone/>
            </a:pPr>
            <a:r>
              <a:rPr lang="he-IL" dirty="0"/>
              <a:t>4 .כתיבת </a:t>
            </a:r>
            <a:r>
              <a:rPr lang="he-IL" b="1" dirty="0">
                <a:solidFill>
                  <a:srgbClr val="0070C0"/>
                </a:solidFill>
              </a:rPr>
              <a:t>האלגוריתם</a:t>
            </a:r>
            <a:r>
              <a:rPr lang="he-IL" dirty="0"/>
              <a:t>. </a:t>
            </a:r>
          </a:p>
          <a:p>
            <a:pPr marL="0" indent="0">
              <a:buNone/>
            </a:pPr>
            <a:r>
              <a:rPr lang="he-IL" dirty="0"/>
              <a:t>5 .יישום האלגוריתם על ידי </a:t>
            </a:r>
            <a:r>
              <a:rPr lang="he-IL" b="1" dirty="0" err="1">
                <a:solidFill>
                  <a:srgbClr val="0070C0"/>
                </a:solidFill>
              </a:rPr>
              <a:t>תוכנית</a:t>
            </a:r>
            <a:r>
              <a:rPr lang="he-IL" dirty="0"/>
              <a:t>.</a:t>
            </a:r>
          </a:p>
          <a:p>
            <a:pPr marL="0" indent="0">
              <a:buNone/>
            </a:pPr>
            <a:r>
              <a:rPr lang="he-IL" dirty="0"/>
              <a:t>6 . ביצוע </a:t>
            </a:r>
            <a:r>
              <a:rPr lang="he-IL" b="1" dirty="0">
                <a:solidFill>
                  <a:srgbClr val="0070C0"/>
                </a:solidFill>
              </a:rPr>
              <a:t>מעקב</a:t>
            </a:r>
            <a:r>
              <a:rPr lang="he-IL" dirty="0"/>
              <a:t> לבדיקת התוכנית שכתבנו.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כרגע האלגוריתמים לפיתוח הם </a:t>
            </a:r>
            <a:r>
              <a:rPr lang="he-IL" b="1" dirty="0">
                <a:solidFill>
                  <a:srgbClr val="0070C0"/>
                </a:solidFill>
              </a:rPr>
              <a:t>קצרים</a:t>
            </a:r>
            <a:r>
              <a:rPr lang="he-IL" dirty="0"/>
              <a:t>, אך חשוב כבר עכשיו להבחין בשלבים השונים. ככל שנתקדם יותר בחומר הלימוד נפתח אלגוריתמים </a:t>
            </a:r>
            <a:r>
              <a:rPr lang="he-IL" b="1" dirty="0">
                <a:solidFill>
                  <a:srgbClr val="0070C0"/>
                </a:solidFill>
              </a:rPr>
              <a:t>מורכבים</a:t>
            </a:r>
            <a:r>
              <a:rPr lang="he-IL" dirty="0"/>
              <a:t> יותר, וחשיבות הפיתוח בשלבים תתברר יותר ויותר. </a:t>
            </a:r>
          </a:p>
        </p:txBody>
      </p:sp>
    </p:spTree>
    <p:extLst>
      <p:ext uri="{BB962C8B-B14F-4D97-AF65-F5344CB8AC3E}">
        <p14:creationId xmlns:p14="http://schemas.microsoft.com/office/powerpoint/2010/main" val="390785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17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שם משתנה - כללים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CAF5D87-1796-4BE2-93C3-753F76859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396" y="775043"/>
            <a:ext cx="11951208" cy="4867999"/>
          </a:xfrm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buNone/>
            </a:pPr>
            <a:r>
              <a:rPr lang="he-IL" dirty="0"/>
              <a:t>מומלץ לתת למשתנים שמות המתארים את </a:t>
            </a:r>
            <a:r>
              <a:rPr lang="he-IL" b="1" dirty="0">
                <a:solidFill>
                  <a:srgbClr val="0070C0"/>
                </a:solidFill>
              </a:rPr>
              <a:t>מטרותיהם</a:t>
            </a:r>
            <a:r>
              <a:rPr lang="he-IL" dirty="0"/>
              <a:t>. כך, לדוגמה, אם יש צורך במשתנה המכיל ממוצע ציונים, עדיף לקרוא לו </a:t>
            </a:r>
            <a:r>
              <a:rPr lang="en-US" dirty="0"/>
              <a:t>average, </a:t>
            </a:r>
            <a:r>
              <a:rPr lang="he-IL" dirty="0"/>
              <a:t> ולא </a:t>
            </a:r>
            <a:r>
              <a:rPr lang="en-US" dirty="0"/>
              <a:t>x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שם המשתנה יכול להכיל רק אותיות אנגליות (גדולות וקטנות), מספרים, וקו תחתון.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אסור ששם המשתנה יתחיל במספר. כך, לדוגמה, </a:t>
            </a:r>
            <a:r>
              <a:rPr lang="en-US" dirty="0"/>
              <a:t>option2 </a:t>
            </a:r>
            <a:r>
              <a:rPr lang="he-IL" dirty="0"/>
              <a:t> הוא שם חוקי למשתנה, אך </a:t>
            </a:r>
            <a:r>
              <a:rPr lang="en-US" dirty="0"/>
              <a:t>2option </a:t>
            </a:r>
            <a:r>
              <a:rPr lang="he-IL" dirty="0"/>
              <a:t> איננו.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שפת #</a:t>
            </a:r>
            <a:r>
              <a:rPr lang="en-US" dirty="0"/>
              <a:t>C</a:t>
            </a:r>
            <a:r>
              <a:rPr lang="he-IL" dirty="0"/>
              <a:t> מבדילה בין אותיות אנגליות גדולות לקטנות, ולכן השם </a:t>
            </a:r>
            <a:r>
              <a:rPr lang="en-US" dirty="0"/>
              <a:t> Foo </a:t>
            </a:r>
            <a:r>
              <a:rPr lang="he-IL" dirty="0"/>
              <a:t>שונה מ- </a:t>
            </a:r>
            <a:r>
              <a:rPr lang="en-US" dirty="0"/>
              <a:t>foo</a:t>
            </a:r>
            <a:r>
              <a:rPr lang="he-IL" dirty="0"/>
              <a:t>.</a:t>
            </a:r>
            <a:endParaRPr lang="en-US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320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CAF5D87-1796-4BE2-93C3-753F76859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71628" y="110246"/>
            <a:ext cx="11951208" cy="480131"/>
          </a:xfrm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buNone/>
            </a:pPr>
            <a:r>
              <a:rPr lang="he-IL" dirty="0"/>
              <a:t>האם שמות המשתנים הבאים הם תקינים?</a:t>
            </a:r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23460D65-17A0-4902-A5D2-E87561E36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16815" y="661148"/>
          <a:ext cx="5341611" cy="571183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898588">
                  <a:extLst>
                    <a:ext uri="{9D8B030D-6E8A-4147-A177-3AD203B41FA5}">
                      <a16:colId xmlns:a16="http://schemas.microsoft.com/office/drawing/2014/main" val="1427893889"/>
                    </a:ext>
                  </a:extLst>
                </a:gridCol>
                <a:gridCol w="2443023">
                  <a:extLst>
                    <a:ext uri="{9D8B030D-6E8A-4147-A177-3AD203B41FA5}">
                      <a16:colId xmlns:a16="http://schemas.microsoft.com/office/drawing/2014/main" val="4174878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First name	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</a:rPr>
                        <a:t> 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3488193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FirstName	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181002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3num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3816988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num1		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952519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num-1		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325282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num_1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2019742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ask?		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41296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4024551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sum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1758504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max_VALUE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2118791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MATZAV_MISHPACHTI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301894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A.b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811774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int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137271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_one_two		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tc>
                  <a:txBody>
                    <a:bodyPr/>
                    <a:lstStyle/>
                    <a:p>
                      <a:pPr algn="just" rtl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5944" marR="45944" marT="0" marB="0"/>
                </a:tc>
                <a:extLst>
                  <a:ext uri="{0D108BD9-81ED-4DB2-BD59-A6C34878D82A}">
                    <a16:rowId xmlns:a16="http://schemas.microsoft.com/office/drawing/2014/main" val="33061193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7E3332-EF17-48A1-A326-8211A6534F88}"/>
              </a:ext>
            </a:extLst>
          </p:cNvPr>
          <p:cNvSpPr txBox="1"/>
          <p:nvPr/>
        </p:nvSpPr>
        <p:spPr>
          <a:xfrm>
            <a:off x="7546518" y="1071442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77C37-111C-4236-AB17-7AFBB0BCED2E}"/>
              </a:ext>
            </a:extLst>
          </p:cNvPr>
          <p:cNvSpPr txBox="1"/>
          <p:nvPr/>
        </p:nvSpPr>
        <p:spPr>
          <a:xfrm>
            <a:off x="7546518" y="1479327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B3E31-C7E7-4600-B56D-923ACADCA1B0}"/>
              </a:ext>
            </a:extLst>
          </p:cNvPr>
          <p:cNvSpPr txBox="1"/>
          <p:nvPr/>
        </p:nvSpPr>
        <p:spPr>
          <a:xfrm>
            <a:off x="7528230" y="1887212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471E2-98B2-4855-813A-C266B22C9F24}"/>
              </a:ext>
            </a:extLst>
          </p:cNvPr>
          <p:cNvSpPr txBox="1"/>
          <p:nvPr/>
        </p:nvSpPr>
        <p:spPr>
          <a:xfrm>
            <a:off x="7546518" y="2261831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6AF9E-4A56-4366-93BE-DE69689E8077}"/>
              </a:ext>
            </a:extLst>
          </p:cNvPr>
          <p:cNvSpPr txBox="1"/>
          <p:nvPr/>
        </p:nvSpPr>
        <p:spPr>
          <a:xfrm>
            <a:off x="7546518" y="2696107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C639D-E5B4-429D-8A14-C1215E3C1286}"/>
              </a:ext>
            </a:extLst>
          </p:cNvPr>
          <p:cNvSpPr txBox="1"/>
          <p:nvPr/>
        </p:nvSpPr>
        <p:spPr>
          <a:xfrm>
            <a:off x="7546518" y="3100539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15052-8862-4ABD-9A22-0386BC6C1583}"/>
              </a:ext>
            </a:extLst>
          </p:cNvPr>
          <p:cNvSpPr txBox="1"/>
          <p:nvPr/>
        </p:nvSpPr>
        <p:spPr>
          <a:xfrm>
            <a:off x="7540422" y="3504971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011DF-A12E-4F07-ACEA-25BE758EB578}"/>
              </a:ext>
            </a:extLst>
          </p:cNvPr>
          <p:cNvSpPr txBox="1"/>
          <p:nvPr/>
        </p:nvSpPr>
        <p:spPr>
          <a:xfrm>
            <a:off x="7540422" y="3976017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30C1D-0B17-42C9-BA8C-8EFDCEAE4878}"/>
              </a:ext>
            </a:extLst>
          </p:cNvPr>
          <p:cNvSpPr txBox="1"/>
          <p:nvPr/>
        </p:nvSpPr>
        <p:spPr>
          <a:xfrm>
            <a:off x="7540422" y="4345349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44380-2A7A-411E-9F8C-AAFAC1151139}"/>
              </a:ext>
            </a:extLst>
          </p:cNvPr>
          <p:cNvSpPr txBox="1"/>
          <p:nvPr/>
        </p:nvSpPr>
        <p:spPr>
          <a:xfrm>
            <a:off x="7528230" y="4735210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E153C-0A40-4D9B-B92B-20CB6E628BAA}"/>
              </a:ext>
            </a:extLst>
          </p:cNvPr>
          <p:cNvSpPr txBox="1"/>
          <p:nvPr/>
        </p:nvSpPr>
        <p:spPr>
          <a:xfrm>
            <a:off x="7528230" y="5166937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1F9A7-84DA-45CA-A510-C1265C71C971}"/>
              </a:ext>
            </a:extLst>
          </p:cNvPr>
          <p:cNvSpPr txBox="1"/>
          <p:nvPr/>
        </p:nvSpPr>
        <p:spPr>
          <a:xfrm>
            <a:off x="7540422" y="5965935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√</a:t>
            </a:r>
            <a:endParaRPr lang="he-IL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19B304-8246-4F50-A0D2-10A483F10A8D}"/>
              </a:ext>
            </a:extLst>
          </p:cNvPr>
          <p:cNvSpPr txBox="1"/>
          <p:nvPr/>
        </p:nvSpPr>
        <p:spPr>
          <a:xfrm>
            <a:off x="7528230" y="5561503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631468-6216-4404-BFD0-3EF840BB4747}"/>
              </a:ext>
            </a:extLst>
          </p:cNvPr>
          <p:cNvSpPr txBox="1"/>
          <p:nvPr/>
        </p:nvSpPr>
        <p:spPr>
          <a:xfrm>
            <a:off x="7546518" y="661148"/>
            <a:ext cx="3108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  <a:endParaRPr lang="he-I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1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7E494535-4D9E-45D6-9698-C9EF57BC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87" y="2380334"/>
            <a:ext cx="3487026" cy="20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בעיה אלגוריתמית </a:t>
            </a:r>
            <a:r>
              <a:rPr lang="he-IL" b="1">
                <a:solidFill>
                  <a:srgbClr val="0070C0"/>
                </a:solidFill>
                <a:cs typeface="+mn-cs"/>
              </a:rPr>
              <a:t>שכוללת קלט</a:t>
            </a:r>
            <a:endParaRPr lang="he-IL" b="1" dirty="0">
              <a:solidFill>
                <a:srgbClr val="0070C0"/>
              </a:solidFill>
              <a:cs typeface="+mn-cs"/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269823" y="1610089"/>
            <a:ext cx="11572407" cy="4480201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he-IL" dirty="0"/>
              <a:t>פתחו אלגוריתם ש</a:t>
            </a:r>
            <a:r>
              <a:rPr lang="he-IL" b="1" dirty="0">
                <a:solidFill>
                  <a:srgbClr val="0070C0"/>
                </a:solidFill>
              </a:rPr>
              <a:t>הקלט </a:t>
            </a:r>
            <a:r>
              <a:rPr lang="he-IL" dirty="0"/>
              <a:t>שלו הוא שני מספרים שלמים (המופרדים ברווח), </a:t>
            </a:r>
          </a:p>
          <a:p>
            <a:pPr marL="0" indent="0">
              <a:buNone/>
            </a:pPr>
            <a:r>
              <a:rPr lang="he-IL" dirty="0"/>
              <a:t>ו</a:t>
            </a:r>
            <a:r>
              <a:rPr lang="he-IL" b="1" dirty="0">
                <a:solidFill>
                  <a:srgbClr val="0070C0"/>
                </a:solidFill>
              </a:rPr>
              <a:t>הפלט</a:t>
            </a:r>
            <a:r>
              <a:rPr lang="he-IL" dirty="0"/>
              <a:t> שלו הוא ההודעה: </a:t>
            </a:r>
          </a:p>
          <a:p>
            <a:pPr marL="0" indent="0">
              <a:buNone/>
            </a:pPr>
            <a:r>
              <a:rPr lang="he-IL" dirty="0"/>
              <a:t>"</a:t>
            </a:r>
            <a:r>
              <a:rPr lang="he-IL" b="1" dirty="0"/>
              <a:t>שני המספרים שנקלטו הם</a:t>
            </a:r>
            <a:r>
              <a:rPr lang="he-IL" dirty="0"/>
              <a:t>:" ומתחתיה שני המספרים. </a:t>
            </a:r>
          </a:p>
          <a:p>
            <a:pPr marL="0" indent="0">
              <a:buNone/>
            </a:pPr>
            <a:r>
              <a:rPr lang="he-IL" dirty="0"/>
              <a:t>ישמו את האלגוריתם בתוכנית בשפת #</a:t>
            </a:r>
            <a:r>
              <a:rPr lang="en-US" dirty="0"/>
              <a:t>C</a:t>
            </a:r>
            <a:r>
              <a:rPr lang="he-IL" dirty="0"/>
              <a:t>. </a:t>
            </a:r>
          </a:p>
          <a:p>
            <a:pPr marL="0" indent="0">
              <a:buNone/>
            </a:pPr>
            <a:r>
              <a:rPr lang="he-IL" dirty="0"/>
              <a:t>הקלט יתבצע ע"י הקלדת מספרים במקלדת.</a:t>
            </a:r>
          </a:p>
          <a:p>
            <a:pPr marL="0" indent="0">
              <a:buNone/>
            </a:pPr>
            <a:r>
              <a:rPr lang="he-IL" dirty="0"/>
              <a:t>מספר </a:t>
            </a:r>
            <a:r>
              <a:rPr lang="he-IL" dirty="0" err="1"/>
              <a:t>הקלטים</a:t>
            </a:r>
            <a:r>
              <a:rPr lang="he-IL" dirty="0"/>
              <a:t> האפשריים בבעיה זו הוא רב (ולמעשה </a:t>
            </a:r>
            <a:r>
              <a:rPr lang="he-IL" b="1" dirty="0">
                <a:solidFill>
                  <a:srgbClr val="0070C0"/>
                </a:solidFill>
              </a:rPr>
              <a:t>אינסופי</a:t>
            </a:r>
            <a:r>
              <a:rPr lang="he-IL" dirty="0"/>
              <a:t>) כיוון שקלט יכול להיות כל זוג מספרים, למשל: 7 ו-5 , או 20 ו- 2 .</a:t>
            </a:r>
          </a:p>
          <a:p>
            <a:pPr marL="0" indent="0">
              <a:buNone/>
            </a:pPr>
            <a:r>
              <a:rPr lang="he-IL" dirty="0"/>
              <a:t>האלגוריתם המבוקש צריך לתת את הפלט הנכון עבור כל זוג מספרים שהוא, כלומר, הוא צריך להיות </a:t>
            </a:r>
            <a:r>
              <a:rPr lang="he-IL" b="1" dirty="0">
                <a:solidFill>
                  <a:srgbClr val="0070C0"/>
                </a:solidFill>
              </a:rPr>
              <a:t>אלגוריתם כללי</a:t>
            </a:r>
            <a:r>
              <a:rPr lang="he-I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674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חלוקת המשימה לתת-משימות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269823" y="1610089"/>
            <a:ext cx="11572407" cy="306032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he-IL" dirty="0"/>
              <a:t>את המשימה שיש לפתור בבעיה ניתן לחלק לשלוש תת-משימות:</a:t>
            </a:r>
          </a:p>
          <a:p>
            <a:pPr marL="0" indent="0">
              <a:buNone/>
            </a:pPr>
            <a:r>
              <a:rPr lang="he-IL" dirty="0"/>
              <a:t>1 .קליטת שני מספרים שלמים</a:t>
            </a:r>
          </a:p>
          <a:p>
            <a:pPr marL="0" indent="0">
              <a:buNone/>
            </a:pPr>
            <a:r>
              <a:rPr lang="he-IL" dirty="0"/>
              <a:t>2 .הצגת ההודעה "שני המספרים שנקלטו הם:"</a:t>
            </a:r>
          </a:p>
          <a:p>
            <a:pPr marL="0" indent="0">
              <a:buNone/>
            </a:pPr>
            <a:r>
              <a:rPr lang="he-IL" dirty="0"/>
              <a:t>3 .הצגת שני המספרים שנקלטו בשורה חדשה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b="1" dirty="0">
                <a:solidFill>
                  <a:srgbClr val="0070C0"/>
                </a:solidFill>
              </a:rPr>
              <a:t>היכן ישמור המחשב את הנתונים הנקלטים?</a:t>
            </a:r>
          </a:p>
        </p:txBody>
      </p:sp>
    </p:spTree>
    <p:extLst>
      <p:ext uri="{BB962C8B-B14F-4D97-AF65-F5344CB8AC3E}">
        <p14:creationId xmlns:p14="http://schemas.microsoft.com/office/powerpoint/2010/main" val="25502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היכן מאוחסנים הנתונים במחשב?</a:t>
            </a:r>
          </a:p>
        </p:txBody>
      </p:sp>
      <p:graphicFrame>
        <p:nvGraphicFramePr>
          <p:cNvPr id="3" name="מציין מיקום תוכן 2">
            <a:extLst>
              <a:ext uri="{FF2B5EF4-FFF2-40B4-BE49-F238E27FC236}">
                <a16:creationId xmlns:a16="http://schemas.microsoft.com/office/drawing/2014/main" id="{50003201-E9ED-4CE1-971D-4D3222BF49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64358163"/>
              </p:ext>
            </p:extLst>
          </p:nvPr>
        </p:nvGraphicFramePr>
        <p:xfrm>
          <a:off x="4165295" y="3429000"/>
          <a:ext cx="3861410" cy="292608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386141">
                  <a:extLst>
                    <a:ext uri="{9D8B030D-6E8A-4147-A177-3AD203B41FA5}">
                      <a16:colId xmlns:a16="http://schemas.microsoft.com/office/drawing/2014/main" val="236823478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3721426580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474029346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19013987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570000842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4287845882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61247443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381176998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851446916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3188460828"/>
                    </a:ext>
                  </a:extLst>
                </a:gridCol>
              </a:tblGrid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73680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3396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5945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92921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7597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0944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30860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830324"/>
                  </a:ext>
                </a:extLst>
              </a:tr>
            </a:tbl>
          </a:graphicData>
        </a:graphic>
      </p:graphicFrame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84311" y="2060331"/>
            <a:ext cx="10018712" cy="2397369"/>
          </a:xfrm>
        </p:spPr>
        <p:txBody>
          <a:bodyPr>
            <a:normAutofit/>
          </a:bodyPr>
          <a:lstStyle/>
          <a:p>
            <a:pPr>
              <a:buFont typeface="Wingdings 3" panose="05040102010807070707" pitchFamily="18" charset="2"/>
              <a:buChar char="t"/>
            </a:pPr>
            <a:r>
              <a:rPr lang="he-IL" sz="2800" dirty="0"/>
              <a:t>הנתונים מאוחסנים </a:t>
            </a:r>
            <a:r>
              <a:rPr lang="he-IL" sz="2800" b="1" dirty="0">
                <a:solidFill>
                  <a:srgbClr val="0070C0"/>
                </a:solidFill>
              </a:rPr>
              <a:t>בזיכרון המחשב</a:t>
            </a:r>
          </a:p>
          <a:p>
            <a:pPr>
              <a:buFont typeface="Wingdings 3" panose="05040102010807070707" pitchFamily="18" charset="2"/>
              <a:buChar char="t"/>
            </a:pPr>
            <a:r>
              <a:rPr lang="he-IL" sz="2800" b="1" dirty="0">
                <a:solidFill>
                  <a:srgbClr val="0070C0"/>
                </a:solidFill>
              </a:rPr>
              <a:t>זיכרון המחשב </a:t>
            </a:r>
            <a:r>
              <a:rPr lang="he-IL" sz="2800" dirty="0"/>
              <a:t>הוא אוסף של תאים (כמו טבלה ענקית) שבהם ניתן לאחסן נתונים</a:t>
            </a:r>
          </a:p>
        </p:txBody>
      </p:sp>
    </p:spTree>
    <p:extLst>
      <p:ext uri="{BB962C8B-B14F-4D97-AF65-F5344CB8AC3E}">
        <p14:creationId xmlns:p14="http://schemas.microsoft.com/office/powerpoint/2010/main" val="3822044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משתנים - 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variables</a:t>
            </a:r>
            <a:endParaRPr lang="he-IL" b="1" dirty="0">
              <a:solidFill>
                <a:srgbClr val="0070C0"/>
              </a:solidFill>
              <a:cs typeface="+mn-cs"/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086644" y="1870417"/>
            <a:ext cx="10018712" cy="2803844"/>
          </a:xfrm>
        </p:spPr>
        <p:txBody>
          <a:bodyPr>
            <a:spAutoFit/>
          </a:bodyPr>
          <a:lstStyle/>
          <a:p>
            <a:pPr>
              <a:buFont typeface="Wingdings 3" panose="05040102010807070707" pitchFamily="18" charset="2"/>
              <a:buChar char="t"/>
            </a:pPr>
            <a:r>
              <a:rPr lang="he-IL" sz="2800" dirty="0"/>
              <a:t>בכל פעם שהתוכנית מעוניינת לעבוד עם נתון מסוים,  עליה "לשריין" תא מהזיכרון על מנת לשמור בו את אותו הנתון.</a:t>
            </a:r>
          </a:p>
          <a:p>
            <a:pPr marL="0" indent="0">
              <a:buNone/>
            </a:pPr>
            <a:endParaRPr lang="he-IL" sz="2800" dirty="0"/>
          </a:p>
          <a:p>
            <a:pPr>
              <a:buFont typeface="Wingdings 3" panose="05040102010807070707" pitchFamily="18" charset="2"/>
              <a:buChar char="t"/>
            </a:pPr>
            <a:r>
              <a:rPr lang="he-IL" sz="2800" dirty="0"/>
              <a:t>אותו התא שנשריין על מנת לאחסן בו נתון נקרא </a:t>
            </a:r>
            <a:r>
              <a:rPr lang="he-IL" b="1" dirty="0">
                <a:solidFill>
                  <a:srgbClr val="0070C0"/>
                </a:solidFill>
              </a:rPr>
              <a:t>משתנה</a:t>
            </a:r>
            <a:r>
              <a:rPr lang="he-IL" dirty="0"/>
              <a:t> ועלינו לתת לו שם מזהה</a:t>
            </a:r>
          </a:p>
          <a:p>
            <a:pPr marL="0" indent="0">
              <a:buNone/>
            </a:pPr>
            <a:endParaRPr lang="he-IL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9FF48790-F2A4-4976-910F-53C0F45DC3B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8291006"/>
              </p:ext>
            </p:extLst>
          </p:nvPr>
        </p:nvGraphicFramePr>
        <p:xfrm>
          <a:off x="4165295" y="3867912"/>
          <a:ext cx="3861410" cy="292608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386141">
                  <a:extLst>
                    <a:ext uri="{9D8B030D-6E8A-4147-A177-3AD203B41FA5}">
                      <a16:colId xmlns:a16="http://schemas.microsoft.com/office/drawing/2014/main" val="236823478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3721426580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474029346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19013987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570000842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4287845882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612474435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1381176998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2851446916"/>
                    </a:ext>
                  </a:extLst>
                </a:gridCol>
                <a:gridCol w="386141">
                  <a:extLst>
                    <a:ext uri="{9D8B030D-6E8A-4147-A177-3AD203B41FA5}">
                      <a16:colId xmlns:a16="http://schemas.microsoft.com/office/drawing/2014/main" val="3188460828"/>
                    </a:ext>
                  </a:extLst>
                </a:gridCol>
              </a:tblGrid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73680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53396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5945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92921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7597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09444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430860"/>
                  </a:ext>
                </a:extLst>
              </a:tr>
              <a:tr h="299671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830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109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דוגמא</a:t>
            </a:r>
          </a:p>
        </p:txBody>
      </p:sp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CCE5D7C7-5E91-4802-8980-B7CF957A44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284250"/>
              </p:ext>
            </p:extLst>
          </p:nvPr>
        </p:nvGraphicFramePr>
        <p:xfrm>
          <a:off x="3431943" y="2881724"/>
          <a:ext cx="5328114" cy="3409854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1039015">
                  <a:extLst>
                    <a:ext uri="{9D8B030D-6E8A-4147-A177-3AD203B41FA5}">
                      <a16:colId xmlns:a16="http://schemas.microsoft.com/office/drawing/2014/main" val="2857839415"/>
                    </a:ext>
                  </a:extLst>
                </a:gridCol>
                <a:gridCol w="812521">
                  <a:extLst>
                    <a:ext uri="{9D8B030D-6E8A-4147-A177-3AD203B41FA5}">
                      <a16:colId xmlns:a16="http://schemas.microsoft.com/office/drawing/2014/main" val="1216315543"/>
                    </a:ext>
                  </a:extLst>
                </a:gridCol>
                <a:gridCol w="812521">
                  <a:extLst>
                    <a:ext uri="{9D8B030D-6E8A-4147-A177-3AD203B41FA5}">
                      <a16:colId xmlns:a16="http://schemas.microsoft.com/office/drawing/2014/main" val="1977116323"/>
                    </a:ext>
                  </a:extLst>
                </a:gridCol>
                <a:gridCol w="812521">
                  <a:extLst>
                    <a:ext uri="{9D8B030D-6E8A-4147-A177-3AD203B41FA5}">
                      <a16:colId xmlns:a16="http://schemas.microsoft.com/office/drawing/2014/main" val="2493805955"/>
                    </a:ext>
                  </a:extLst>
                </a:gridCol>
                <a:gridCol w="1039015">
                  <a:extLst>
                    <a:ext uri="{9D8B030D-6E8A-4147-A177-3AD203B41FA5}">
                      <a16:colId xmlns:a16="http://schemas.microsoft.com/office/drawing/2014/main" val="4019043386"/>
                    </a:ext>
                  </a:extLst>
                </a:gridCol>
                <a:gridCol w="812521">
                  <a:extLst>
                    <a:ext uri="{9D8B030D-6E8A-4147-A177-3AD203B41FA5}">
                      <a16:colId xmlns:a16="http://schemas.microsoft.com/office/drawing/2014/main" val="973063421"/>
                    </a:ext>
                  </a:extLst>
                </a:gridCol>
              </a:tblGrid>
              <a:tr h="487122"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53939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num1</a:t>
                      </a:r>
                      <a:endParaRPr lang="he-I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566009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91636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52490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num2</a:t>
                      </a:r>
                      <a:endParaRPr lang="he-IL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06912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178465"/>
                  </a:ext>
                </a:extLst>
              </a:tr>
              <a:tr h="487122"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634417"/>
                  </a:ext>
                </a:extLst>
              </a:tr>
            </a:tbl>
          </a:graphicData>
        </a:graphic>
      </p:graphicFrame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63475" y="1004390"/>
            <a:ext cx="10018712" cy="1512209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he-IL" dirty="0"/>
              <a:t>ב</a:t>
            </a:r>
            <a:r>
              <a:rPr lang="he-IL" sz="2800" dirty="0"/>
              <a:t>בעיה האלגוריתמית הנתונה, כמה תאים עלינו לשריין בזיכרון?</a:t>
            </a:r>
          </a:p>
          <a:p>
            <a:pPr marL="0" indent="0">
              <a:buNone/>
            </a:pPr>
            <a:r>
              <a:rPr lang="he-IL" sz="2800" dirty="0"/>
              <a:t>2 תאים.</a:t>
            </a:r>
          </a:p>
          <a:p>
            <a:pPr marL="0" indent="0">
              <a:buNone/>
            </a:pPr>
            <a:r>
              <a:rPr lang="he-IL" dirty="0"/>
              <a:t>נקרא להם </a:t>
            </a:r>
            <a:r>
              <a:rPr lang="en-US" dirty="0"/>
              <a:t>num1</a:t>
            </a:r>
            <a:r>
              <a:rPr lang="he-IL" dirty="0"/>
              <a:t> ו-</a:t>
            </a:r>
            <a:r>
              <a:rPr lang="en-US" dirty="0"/>
              <a:t>num2</a:t>
            </a:r>
            <a:r>
              <a:rPr lang="he-IL" dirty="0"/>
              <a:t>.</a:t>
            </a:r>
            <a:endParaRPr lang="he-IL" sz="28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658B5E0-DE0C-4F3D-85F8-13ADF17B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456" y="2881724"/>
            <a:ext cx="2550410" cy="2530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BEF4C-14C2-45FB-84E6-2497C17C3105}"/>
              </a:ext>
            </a:extLst>
          </p:cNvPr>
          <p:cNvSpPr txBox="1"/>
          <p:nvPr/>
        </p:nvSpPr>
        <p:spPr>
          <a:xfrm>
            <a:off x="9523423" y="4544622"/>
            <a:ext cx="10746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F66101E-474F-495B-BCAA-C0D72FA9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9" y="2849722"/>
            <a:ext cx="2550410" cy="2530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612B3-19FF-4AC7-9576-28736856872E}"/>
              </a:ext>
            </a:extLst>
          </p:cNvPr>
          <p:cNvSpPr txBox="1"/>
          <p:nvPr/>
        </p:nvSpPr>
        <p:spPr>
          <a:xfrm>
            <a:off x="748716" y="4512620"/>
            <a:ext cx="1050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24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מתשנים</a:t>
            </a:r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תזכורת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49FF183-97B9-4045-8007-C949F7507391}"/>
              </a:ext>
            </a:extLst>
          </p:cNvPr>
          <p:cNvSpPr txBox="1"/>
          <p:nvPr/>
        </p:nvSpPr>
        <p:spPr>
          <a:xfrm>
            <a:off x="417444" y="687372"/>
            <a:ext cx="11357113" cy="51831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מחשבים יכולים </a:t>
            </a:r>
            <a:r>
              <a:rPr lang="he-IL" sz="2800" b="1" dirty="0">
                <a:solidFill>
                  <a:srgbClr val="0070C0"/>
                </a:solidFill>
              </a:rPr>
              <a:t>לזכור מידע</a:t>
            </a:r>
            <a:r>
              <a:rPr lang="he-IL" sz="2800" dirty="0"/>
              <a:t>.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הם עושים זאת בעזרת </a:t>
            </a:r>
            <a:r>
              <a:rPr lang="he-IL" sz="2800" b="1" dirty="0">
                <a:solidFill>
                  <a:srgbClr val="0070C0"/>
                </a:solidFill>
              </a:rPr>
              <a:t>משתנים</a:t>
            </a:r>
            <a:r>
              <a:rPr lang="he-IL" sz="2800" dirty="0"/>
              <a:t>.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משתנה הוא קופסא/תא בזיכרון המחשב </a:t>
            </a:r>
            <a:r>
              <a:rPr lang="he-IL" sz="2800" b="1" dirty="0">
                <a:solidFill>
                  <a:srgbClr val="0070C0"/>
                </a:solidFill>
              </a:rPr>
              <a:t>בעל שם מזהה ייחודי.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אפשר </a:t>
            </a:r>
            <a:r>
              <a:rPr lang="he-IL" sz="2800" b="1" dirty="0">
                <a:solidFill>
                  <a:srgbClr val="0070C0"/>
                </a:solidFill>
              </a:rPr>
              <a:t>להכניס</a:t>
            </a:r>
            <a:r>
              <a:rPr lang="he-IL" sz="2800" dirty="0"/>
              <a:t> ערך לקופסא/למשתנה.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אפשר </a:t>
            </a:r>
            <a:r>
              <a:rPr lang="he-IL" sz="2800" b="1" dirty="0">
                <a:solidFill>
                  <a:srgbClr val="0070C0"/>
                </a:solidFill>
              </a:rPr>
              <a:t>להציץ</a:t>
            </a:r>
            <a:r>
              <a:rPr lang="he-IL" sz="2800" dirty="0"/>
              <a:t> לתוכה כדי לראות מה הערך השמור בה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אפשר </a:t>
            </a:r>
            <a:r>
              <a:rPr lang="he-IL" sz="2800" b="1" dirty="0">
                <a:solidFill>
                  <a:srgbClr val="0070C0"/>
                </a:solidFill>
              </a:rPr>
              <a:t>להשתמש</a:t>
            </a:r>
            <a:r>
              <a:rPr lang="he-IL" sz="2800" dirty="0"/>
              <a:t> בערך ששמור בה.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אפשר </a:t>
            </a:r>
            <a:r>
              <a:rPr lang="he-IL" sz="2800" b="1" dirty="0">
                <a:solidFill>
                  <a:srgbClr val="0070C0"/>
                </a:solidFill>
              </a:rPr>
              <a:t>לשנות את ערכו</a:t>
            </a:r>
            <a:r>
              <a:rPr lang="he-IL" sz="2800" dirty="0"/>
              <a:t> (להחליף את הערך ששמור בה בערך אחר - חדש).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משתנה מסוגל להכיל </a:t>
            </a:r>
            <a:r>
              <a:rPr lang="he-IL" sz="2800" b="1" dirty="0">
                <a:solidFill>
                  <a:srgbClr val="0070C0"/>
                </a:solidFill>
              </a:rPr>
              <a:t>נתון אחד בלבד.</a:t>
            </a:r>
          </a:p>
        </p:txBody>
      </p:sp>
    </p:spTree>
    <p:extLst>
      <p:ext uri="{BB962C8B-B14F-4D97-AF65-F5344CB8AC3E}">
        <p14:creationId xmlns:p14="http://schemas.microsoft.com/office/powerpoint/2010/main" val="36443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האלגוריתם לפתרון הבעיה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65E24AF-1ED0-4CF0-9A13-001196BC6FFC}"/>
              </a:ext>
            </a:extLst>
          </p:cNvPr>
          <p:cNvSpPr/>
          <p:nvPr/>
        </p:nvSpPr>
        <p:spPr>
          <a:xfrm>
            <a:off x="315104" y="911869"/>
            <a:ext cx="115617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/>
              <a:t>פתחו אלגוריתם ש</a:t>
            </a:r>
            <a:r>
              <a:rPr lang="he-IL" sz="2800" b="1" dirty="0">
                <a:solidFill>
                  <a:srgbClr val="0070C0"/>
                </a:solidFill>
              </a:rPr>
              <a:t>הקלט </a:t>
            </a:r>
            <a:r>
              <a:rPr lang="he-IL" sz="2800" dirty="0"/>
              <a:t>שלו הוא שני מספרים שלמים (המופרדים ברווח), ו</a:t>
            </a:r>
            <a:r>
              <a:rPr lang="he-IL" sz="2800" b="1" dirty="0">
                <a:solidFill>
                  <a:srgbClr val="0070C0"/>
                </a:solidFill>
              </a:rPr>
              <a:t>הפלט</a:t>
            </a:r>
            <a:r>
              <a:rPr lang="he-IL" sz="2800" dirty="0"/>
              <a:t> שלו הוא ההודעה: </a:t>
            </a:r>
          </a:p>
          <a:p>
            <a:pPr algn="r" rtl="1"/>
            <a:r>
              <a:rPr lang="he-IL" sz="2800" dirty="0"/>
              <a:t>"</a:t>
            </a:r>
            <a:r>
              <a:rPr lang="he-IL" sz="2800" b="1" dirty="0"/>
              <a:t>שני המספרים שנקלטו הם</a:t>
            </a:r>
            <a:r>
              <a:rPr lang="he-IL" sz="2800" dirty="0"/>
              <a:t>:" ומתחתיה שני המספרים. 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3B7766D-AE58-41AA-8B1E-826666AA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75" y="2977939"/>
            <a:ext cx="1910261" cy="1894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794B5-5F63-445F-858C-42879C7A1201}"/>
              </a:ext>
            </a:extLst>
          </p:cNvPr>
          <p:cNvSpPr txBox="1"/>
          <p:nvPr/>
        </p:nvSpPr>
        <p:spPr>
          <a:xfrm>
            <a:off x="5471409" y="4187926"/>
            <a:ext cx="10193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num1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E3A2C66-2917-47E3-8A8C-3F23E5F0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68" y="2977939"/>
            <a:ext cx="1910261" cy="189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2A3E5-68E3-4A83-91DE-BF2E33D5955C}"/>
              </a:ext>
            </a:extLst>
          </p:cNvPr>
          <p:cNvSpPr txBox="1"/>
          <p:nvPr/>
        </p:nvSpPr>
        <p:spPr>
          <a:xfrm>
            <a:off x="8194679" y="4187926"/>
            <a:ext cx="132986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num2</a:t>
            </a:r>
            <a:endParaRPr lang="he-IL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2CB644B-CBED-48FD-A465-ADCC205A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71" y="4776859"/>
            <a:ext cx="9375673" cy="68161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70706A7-5913-4F75-847F-76D191BF9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2" y="5755457"/>
            <a:ext cx="10878318" cy="557545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2E19AE7F-0AB4-4F35-8C6C-F3427E85F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64" y="2485686"/>
            <a:ext cx="8064088" cy="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1156</Words>
  <Application>Microsoft Office PowerPoint</Application>
  <PresentationFormat>מסך רחב</PresentationFormat>
  <Paragraphs>258</Paragraphs>
  <Slides>26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Wingdings 3</vt:lpstr>
      <vt:lpstr>ערכת נושא Office</vt:lpstr>
      <vt:lpstr>מה נלמד היום?</vt:lpstr>
      <vt:lpstr>דוגמאות של קליטת נתונים ואמצעי קלט שונים</vt:lpstr>
      <vt:lpstr>בעיה אלגוריתמית שכוללת קלט</vt:lpstr>
      <vt:lpstr>חלוקת המשימה לתת-משימות</vt:lpstr>
      <vt:lpstr>היכן מאוחסנים הנתונים במחשב?</vt:lpstr>
      <vt:lpstr>משתנים - variables</vt:lpstr>
      <vt:lpstr>דוגמא</vt:lpstr>
      <vt:lpstr>מתשנים - תזכורת</vt:lpstr>
      <vt:lpstr>האלגוריתם לפתרון הבעיה</vt:lpstr>
      <vt:lpstr>מימוש האלגוריתם ב #C</vt:lpstr>
      <vt:lpstr>הגדרה/הצהרה על המשתנים ב #C</vt:lpstr>
      <vt:lpstr>קליטת מספרים ב #C</vt:lpstr>
      <vt:lpstr>כיצד יגיב המחשב כאשר יפגוש את הוראת הקליטה?</vt:lpstr>
      <vt:lpstr>כיצד יגיב המחשב כאשר יפגוש את הוראת הקליטה?</vt:lpstr>
      <vt:lpstr>מימוש ההוראה הראשונה של האלגוריתם שכתבנו</vt:lpstr>
      <vt:lpstr>מימוש ההוראה השנייה של האלגוריתם שכתבנו</vt:lpstr>
      <vt:lpstr>מימוש ההוראה השלישית של האלגוריתם שכתבנו</vt:lpstr>
      <vt:lpstr>הצגת ערך של משתנה ב #C</vt:lpstr>
      <vt:lpstr>התוכנית השלמה כולל תיעוד</vt:lpstr>
      <vt:lpstr>הרצת התוכנית</vt:lpstr>
      <vt:lpstr>מה מתרחש במוח ובזיכרון המחשב כאשר מריצים את התוכנית?</vt:lpstr>
      <vt:lpstr>מה קורה למשתנים כאשר הרצת התוכנית מסתיימת?</vt:lpstr>
      <vt:lpstr>סיכום שלבים לפתרון בעיה</vt:lpstr>
      <vt:lpstr>שם משתנה - כללים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2017-09-12T14:50:11Z</dcterms:created>
  <dcterms:modified xsi:type="dcterms:W3CDTF">2019-10-30T05:03:53Z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